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336" r:id="rId3"/>
    <p:sldId id="258" r:id="rId4"/>
    <p:sldId id="331" r:id="rId5"/>
    <p:sldId id="259" r:id="rId6"/>
    <p:sldId id="265" r:id="rId7"/>
    <p:sldId id="266" r:id="rId8"/>
    <p:sldId id="260" r:id="rId9"/>
    <p:sldId id="261" r:id="rId10"/>
    <p:sldId id="262" r:id="rId11"/>
    <p:sldId id="267" r:id="rId12"/>
    <p:sldId id="307" r:id="rId13"/>
    <p:sldId id="308" r:id="rId14"/>
    <p:sldId id="309" r:id="rId15"/>
    <p:sldId id="310" r:id="rId16"/>
    <p:sldId id="322" r:id="rId17"/>
    <p:sldId id="324" r:id="rId18"/>
    <p:sldId id="325" r:id="rId19"/>
    <p:sldId id="317" r:id="rId20"/>
    <p:sldId id="318" r:id="rId21"/>
    <p:sldId id="319" r:id="rId22"/>
    <p:sldId id="268" r:id="rId23"/>
    <p:sldId id="269" r:id="rId24"/>
    <p:sldId id="270" r:id="rId25"/>
    <p:sldId id="271" r:id="rId26"/>
    <p:sldId id="272" r:id="rId27"/>
    <p:sldId id="273" r:id="rId28"/>
    <p:sldId id="274" r:id="rId29"/>
    <p:sldId id="276" r:id="rId30"/>
    <p:sldId id="277" r:id="rId31"/>
    <p:sldId id="278" r:id="rId32"/>
    <p:sldId id="279" r:id="rId33"/>
    <p:sldId id="280" r:id="rId34"/>
    <p:sldId id="281" r:id="rId35"/>
    <p:sldId id="326" r:id="rId36"/>
    <p:sldId id="327" r:id="rId37"/>
    <p:sldId id="328" r:id="rId38"/>
    <p:sldId id="332" r:id="rId39"/>
    <p:sldId id="329" r:id="rId40"/>
    <p:sldId id="333" r:id="rId41"/>
    <p:sldId id="334" r:id="rId42"/>
    <p:sldId id="341" r:id="rId43"/>
    <p:sldId id="342" r:id="rId44"/>
    <p:sldId id="343" r:id="rId45"/>
    <p:sldId id="285" r:id="rId46"/>
    <p:sldId id="283" r:id="rId47"/>
    <p:sldId id="286" r:id="rId48"/>
    <p:sldId id="338" r:id="rId49"/>
    <p:sldId id="339" r:id="rId50"/>
    <p:sldId id="340" r:id="rId51"/>
    <p:sldId id="320" r:id="rId52"/>
    <p:sldId id="335" r:id="rId53"/>
    <p:sldId id="287" r:id="rId54"/>
    <p:sldId id="288" r:id="rId55"/>
    <p:sldId id="290" r:id="rId56"/>
    <p:sldId id="289" r:id="rId57"/>
    <p:sldId id="291" r:id="rId58"/>
    <p:sldId id="345" r:id="rId59"/>
    <p:sldId id="346" r:id="rId60"/>
    <p:sldId id="295" r:id="rId61"/>
    <p:sldId id="294" r:id="rId62"/>
    <p:sldId id="296" r:id="rId63"/>
    <p:sldId id="297" r:id="rId64"/>
    <p:sldId id="298" r:id="rId65"/>
    <p:sldId id="303" r:id="rId66"/>
    <p:sldId id="306" r:id="rId67"/>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ção Predefinida" id="{E8FC2C07-58BD-411C-8FE5-85D42DF1547A}">
          <p14:sldIdLst>
            <p14:sldId id="257"/>
          </p14:sldIdLst>
        </p14:section>
        <p14:section name="Secção Sem Título" id="{988C27AB-55B2-4C85-BF61-73C6026EB08E}">
          <p14:sldIdLst>
            <p14:sldId id="336"/>
            <p14:sldId id="258"/>
            <p14:sldId id="331"/>
            <p14:sldId id="259"/>
            <p14:sldId id="265"/>
            <p14:sldId id="266"/>
            <p14:sldId id="260"/>
            <p14:sldId id="261"/>
            <p14:sldId id="262"/>
            <p14:sldId id="267"/>
            <p14:sldId id="307"/>
            <p14:sldId id="308"/>
            <p14:sldId id="309"/>
            <p14:sldId id="310"/>
            <p14:sldId id="322"/>
            <p14:sldId id="324"/>
            <p14:sldId id="325"/>
            <p14:sldId id="317"/>
            <p14:sldId id="318"/>
            <p14:sldId id="319"/>
            <p14:sldId id="268"/>
            <p14:sldId id="269"/>
            <p14:sldId id="270"/>
            <p14:sldId id="271"/>
            <p14:sldId id="272"/>
            <p14:sldId id="273"/>
            <p14:sldId id="274"/>
            <p14:sldId id="276"/>
            <p14:sldId id="277"/>
            <p14:sldId id="278"/>
            <p14:sldId id="279"/>
            <p14:sldId id="280"/>
            <p14:sldId id="281"/>
            <p14:sldId id="326"/>
            <p14:sldId id="327"/>
            <p14:sldId id="328"/>
            <p14:sldId id="332"/>
            <p14:sldId id="329"/>
            <p14:sldId id="333"/>
            <p14:sldId id="334"/>
            <p14:sldId id="341"/>
            <p14:sldId id="342"/>
            <p14:sldId id="343"/>
            <p14:sldId id="285"/>
            <p14:sldId id="283"/>
            <p14:sldId id="286"/>
            <p14:sldId id="338"/>
            <p14:sldId id="339"/>
            <p14:sldId id="340"/>
            <p14:sldId id="320"/>
            <p14:sldId id="335"/>
            <p14:sldId id="287"/>
            <p14:sldId id="288"/>
            <p14:sldId id="290"/>
            <p14:sldId id="289"/>
            <p14:sldId id="291"/>
            <p14:sldId id="345"/>
            <p14:sldId id="346"/>
            <p14:sldId id="295"/>
            <p14:sldId id="294"/>
            <p14:sldId id="296"/>
            <p14:sldId id="297"/>
            <p14:sldId id="298"/>
            <p14:sldId id="303"/>
            <p14:sldId id="30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595" autoAdjust="0"/>
  </p:normalViewPr>
  <p:slideViewPr>
    <p:cSldViewPr>
      <p:cViewPr varScale="1">
        <p:scale>
          <a:sx n="65" d="100"/>
          <a:sy n="65" d="100"/>
        </p:scale>
        <p:origin x="-1440" y="-96"/>
      </p:cViewPr>
      <p:guideLst>
        <p:guide orient="horz" pos="2160"/>
        <p:guide pos="2880"/>
      </p:guideLst>
    </p:cSldViewPr>
  </p:slideViewPr>
  <p:outlineViewPr>
    <p:cViewPr>
      <p:scale>
        <a:sx n="33" d="100"/>
        <a:sy n="33" d="100"/>
      </p:scale>
      <p:origin x="0" y="732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A77047-4931-4791-9BFE-707647C3E441}" type="doc">
      <dgm:prSet loTypeId="urn:microsoft.com/office/officeart/2005/8/layout/chevron1" loCatId="process" qsTypeId="urn:microsoft.com/office/officeart/2005/8/quickstyle/simple1" qsCatId="simple" csTypeId="urn:microsoft.com/office/officeart/2005/8/colors/accent3_4" csCatId="accent3" phldr="1"/>
      <dgm:spPr/>
    </dgm:pt>
    <dgm:pt modelId="{C1D70AB8-5AF9-4FB4-8B13-FD6844B95692}">
      <dgm:prSet phldrT="[Texto]"/>
      <dgm:spPr/>
      <dgm:t>
        <a:bodyPr/>
        <a:lstStyle/>
        <a:p>
          <a:r>
            <a:rPr lang="pt-PT"/>
            <a:t>Matéia prima</a:t>
          </a:r>
        </a:p>
      </dgm:t>
    </dgm:pt>
    <dgm:pt modelId="{A4E07895-80E9-4303-98B4-2FB2701AB351}" type="parTrans" cxnId="{1331AEAB-60E2-4C51-814B-B23B79A4ABB1}">
      <dgm:prSet/>
      <dgm:spPr/>
      <dgm:t>
        <a:bodyPr/>
        <a:lstStyle/>
        <a:p>
          <a:endParaRPr lang="pt-PT"/>
        </a:p>
      </dgm:t>
    </dgm:pt>
    <dgm:pt modelId="{D10A7E2F-95C7-4A78-9971-1B912ED85B1A}" type="sibTrans" cxnId="{1331AEAB-60E2-4C51-814B-B23B79A4ABB1}">
      <dgm:prSet/>
      <dgm:spPr/>
      <dgm:t>
        <a:bodyPr/>
        <a:lstStyle/>
        <a:p>
          <a:endParaRPr lang="pt-PT"/>
        </a:p>
      </dgm:t>
    </dgm:pt>
    <dgm:pt modelId="{288EBE94-BF68-4A38-BDF1-D3861A293146}">
      <dgm:prSet phldrT="[Texto]"/>
      <dgm:spPr/>
      <dgm:t>
        <a:bodyPr/>
        <a:lstStyle/>
        <a:p>
          <a:r>
            <a:rPr lang="pt-PT" dirty="0"/>
            <a:t>Empresa</a:t>
          </a:r>
        </a:p>
      </dgm:t>
    </dgm:pt>
    <dgm:pt modelId="{7A6CC7C3-EE00-47ED-A9C3-14EF3EE2AEF8}" type="parTrans" cxnId="{B35A5455-5535-4E8D-93DD-1B8202582284}">
      <dgm:prSet/>
      <dgm:spPr/>
      <dgm:t>
        <a:bodyPr/>
        <a:lstStyle/>
        <a:p>
          <a:endParaRPr lang="pt-PT"/>
        </a:p>
      </dgm:t>
    </dgm:pt>
    <dgm:pt modelId="{48EB1AF1-64B1-437B-BE14-F2DA229DD9CF}" type="sibTrans" cxnId="{B35A5455-5535-4E8D-93DD-1B8202582284}">
      <dgm:prSet/>
      <dgm:spPr/>
      <dgm:t>
        <a:bodyPr/>
        <a:lstStyle/>
        <a:p>
          <a:endParaRPr lang="pt-PT"/>
        </a:p>
      </dgm:t>
    </dgm:pt>
    <dgm:pt modelId="{943D7190-AEAD-44F9-BCAC-910073BC38B6}">
      <dgm:prSet phldrT="[Texto]"/>
      <dgm:spPr/>
      <dgm:t>
        <a:bodyPr/>
        <a:lstStyle/>
        <a:p>
          <a:r>
            <a:rPr lang="pt-PT" dirty="0"/>
            <a:t>Distribuição</a:t>
          </a:r>
        </a:p>
      </dgm:t>
    </dgm:pt>
    <dgm:pt modelId="{1D5758FD-E5BB-42A4-8941-DE3225D7950B}" type="parTrans" cxnId="{F247C862-2CD1-44C0-B462-10D1AB9CF2C6}">
      <dgm:prSet/>
      <dgm:spPr/>
      <dgm:t>
        <a:bodyPr/>
        <a:lstStyle/>
        <a:p>
          <a:endParaRPr lang="pt-PT"/>
        </a:p>
      </dgm:t>
    </dgm:pt>
    <dgm:pt modelId="{CD388C63-792E-409D-BC85-C19C8E19EDD0}" type="sibTrans" cxnId="{F247C862-2CD1-44C0-B462-10D1AB9CF2C6}">
      <dgm:prSet/>
      <dgm:spPr/>
      <dgm:t>
        <a:bodyPr/>
        <a:lstStyle/>
        <a:p>
          <a:endParaRPr lang="pt-PT"/>
        </a:p>
      </dgm:t>
    </dgm:pt>
    <dgm:pt modelId="{35E1B508-2EF6-4E44-8D02-57F03DC9AD79}">
      <dgm:prSet phldrT="[Texto]"/>
      <dgm:spPr/>
      <dgm:t>
        <a:bodyPr/>
        <a:lstStyle/>
        <a:p>
          <a:r>
            <a:rPr lang="pt-PT"/>
            <a:t>Pós-Venda</a:t>
          </a:r>
        </a:p>
      </dgm:t>
    </dgm:pt>
    <dgm:pt modelId="{7FF4D6F6-466E-4555-B213-38CB7D26527A}" type="parTrans" cxnId="{AB6F08E4-27FB-498F-B5BE-DC7A5402259D}">
      <dgm:prSet/>
      <dgm:spPr/>
      <dgm:t>
        <a:bodyPr/>
        <a:lstStyle/>
        <a:p>
          <a:endParaRPr lang="pt-PT"/>
        </a:p>
      </dgm:t>
    </dgm:pt>
    <dgm:pt modelId="{F88DC258-0B67-4AE8-8DE3-666C4FA6D681}" type="sibTrans" cxnId="{AB6F08E4-27FB-498F-B5BE-DC7A5402259D}">
      <dgm:prSet/>
      <dgm:spPr/>
      <dgm:t>
        <a:bodyPr/>
        <a:lstStyle/>
        <a:p>
          <a:endParaRPr lang="pt-PT"/>
        </a:p>
      </dgm:t>
    </dgm:pt>
    <dgm:pt modelId="{2BB8ABAD-0AB2-4274-B75B-C689D8C8D097}" type="pres">
      <dgm:prSet presAssocID="{B2A77047-4931-4791-9BFE-707647C3E441}" presName="Name0" presStyleCnt="0">
        <dgm:presLayoutVars>
          <dgm:dir/>
          <dgm:animLvl val="lvl"/>
          <dgm:resizeHandles val="exact"/>
        </dgm:presLayoutVars>
      </dgm:prSet>
      <dgm:spPr/>
    </dgm:pt>
    <dgm:pt modelId="{C7AD3CA4-2428-4C6F-89AB-BDD94EE659FA}" type="pres">
      <dgm:prSet presAssocID="{C1D70AB8-5AF9-4FB4-8B13-FD6844B95692}" presName="parTxOnly" presStyleLbl="node1" presStyleIdx="0" presStyleCnt="4">
        <dgm:presLayoutVars>
          <dgm:chMax val="0"/>
          <dgm:chPref val="0"/>
          <dgm:bulletEnabled val="1"/>
        </dgm:presLayoutVars>
      </dgm:prSet>
      <dgm:spPr/>
      <dgm:t>
        <a:bodyPr/>
        <a:lstStyle/>
        <a:p>
          <a:endParaRPr lang="pt-PT"/>
        </a:p>
      </dgm:t>
    </dgm:pt>
    <dgm:pt modelId="{335F3E06-CF56-4B7C-AB69-EFD9F507B7BA}" type="pres">
      <dgm:prSet presAssocID="{D10A7E2F-95C7-4A78-9971-1B912ED85B1A}" presName="parTxOnlySpace" presStyleCnt="0"/>
      <dgm:spPr/>
    </dgm:pt>
    <dgm:pt modelId="{C4FD93BC-58F7-419A-AF96-2A84AC2F6A25}" type="pres">
      <dgm:prSet presAssocID="{288EBE94-BF68-4A38-BDF1-D3861A293146}" presName="parTxOnly" presStyleLbl="node1" presStyleIdx="1" presStyleCnt="4">
        <dgm:presLayoutVars>
          <dgm:chMax val="0"/>
          <dgm:chPref val="0"/>
          <dgm:bulletEnabled val="1"/>
        </dgm:presLayoutVars>
      </dgm:prSet>
      <dgm:spPr/>
      <dgm:t>
        <a:bodyPr/>
        <a:lstStyle/>
        <a:p>
          <a:endParaRPr lang="pt-PT"/>
        </a:p>
      </dgm:t>
    </dgm:pt>
    <dgm:pt modelId="{73B0F54F-2FFE-4565-B7C4-AC8F87A3602E}" type="pres">
      <dgm:prSet presAssocID="{48EB1AF1-64B1-437B-BE14-F2DA229DD9CF}" presName="parTxOnlySpace" presStyleCnt="0"/>
      <dgm:spPr/>
    </dgm:pt>
    <dgm:pt modelId="{D914BADB-CDA9-4EAE-88C9-5F628B6140E2}" type="pres">
      <dgm:prSet presAssocID="{943D7190-AEAD-44F9-BCAC-910073BC38B6}" presName="parTxOnly" presStyleLbl="node1" presStyleIdx="2" presStyleCnt="4">
        <dgm:presLayoutVars>
          <dgm:chMax val="0"/>
          <dgm:chPref val="0"/>
          <dgm:bulletEnabled val="1"/>
        </dgm:presLayoutVars>
      </dgm:prSet>
      <dgm:spPr/>
      <dgm:t>
        <a:bodyPr/>
        <a:lstStyle/>
        <a:p>
          <a:endParaRPr lang="pt-PT"/>
        </a:p>
      </dgm:t>
    </dgm:pt>
    <dgm:pt modelId="{955FFEA7-74A1-4F6D-9BDF-5384B5122B9F}" type="pres">
      <dgm:prSet presAssocID="{CD388C63-792E-409D-BC85-C19C8E19EDD0}" presName="parTxOnlySpace" presStyleCnt="0"/>
      <dgm:spPr/>
    </dgm:pt>
    <dgm:pt modelId="{11DAC57B-2AD7-4A9C-9B7F-3D549E496853}" type="pres">
      <dgm:prSet presAssocID="{35E1B508-2EF6-4E44-8D02-57F03DC9AD79}" presName="parTxOnly" presStyleLbl="node1" presStyleIdx="3" presStyleCnt="4">
        <dgm:presLayoutVars>
          <dgm:chMax val="0"/>
          <dgm:chPref val="0"/>
          <dgm:bulletEnabled val="1"/>
        </dgm:presLayoutVars>
      </dgm:prSet>
      <dgm:spPr/>
      <dgm:t>
        <a:bodyPr/>
        <a:lstStyle/>
        <a:p>
          <a:endParaRPr lang="pt-PT"/>
        </a:p>
      </dgm:t>
    </dgm:pt>
  </dgm:ptLst>
  <dgm:cxnLst>
    <dgm:cxn modelId="{B35A5455-5535-4E8D-93DD-1B8202582284}" srcId="{B2A77047-4931-4791-9BFE-707647C3E441}" destId="{288EBE94-BF68-4A38-BDF1-D3861A293146}" srcOrd="1" destOrd="0" parTransId="{7A6CC7C3-EE00-47ED-A9C3-14EF3EE2AEF8}" sibTransId="{48EB1AF1-64B1-437B-BE14-F2DA229DD9CF}"/>
    <dgm:cxn modelId="{86AD3D7C-C4AA-4FFD-A771-48F32B9487E8}" type="presOf" srcId="{943D7190-AEAD-44F9-BCAC-910073BC38B6}" destId="{D914BADB-CDA9-4EAE-88C9-5F628B6140E2}" srcOrd="0" destOrd="0" presId="urn:microsoft.com/office/officeart/2005/8/layout/chevron1"/>
    <dgm:cxn modelId="{9E269C3E-7882-45FD-BCD6-ABCDE53233BE}" type="presOf" srcId="{B2A77047-4931-4791-9BFE-707647C3E441}" destId="{2BB8ABAD-0AB2-4274-B75B-C689D8C8D097}" srcOrd="0" destOrd="0" presId="urn:microsoft.com/office/officeart/2005/8/layout/chevron1"/>
    <dgm:cxn modelId="{FFB3CBC6-5C07-43B8-88F9-7A4E666F8503}" type="presOf" srcId="{35E1B508-2EF6-4E44-8D02-57F03DC9AD79}" destId="{11DAC57B-2AD7-4A9C-9B7F-3D549E496853}" srcOrd="0" destOrd="0" presId="urn:microsoft.com/office/officeart/2005/8/layout/chevron1"/>
    <dgm:cxn modelId="{AB6F08E4-27FB-498F-B5BE-DC7A5402259D}" srcId="{B2A77047-4931-4791-9BFE-707647C3E441}" destId="{35E1B508-2EF6-4E44-8D02-57F03DC9AD79}" srcOrd="3" destOrd="0" parTransId="{7FF4D6F6-466E-4555-B213-38CB7D26527A}" sibTransId="{F88DC258-0B67-4AE8-8DE3-666C4FA6D681}"/>
    <dgm:cxn modelId="{F247C862-2CD1-44C0-B462-10D1AB9CF2C6}" srcId="{B2A77047-4931-4791-9BFE-707647C3E441}" destId="{943D7190-AEAD-44F9-BCAC-910073BC38B6}" srcOrd="2" destOrd="0" parTransId="{1D5758FD-E5BB-42A4-8941-DE3225D7950B}" sibTransId="{CD388C63-792E-409D-BC85-C19C8E19EDD0}"/>
    <dgm:cxn modelId="{AC4D5DF6-050C-41FE-A22F-AA58DDE5538C}" type="presOf" srcId="{288EBE94-BF68-4A38-BDF1-D3861A293146}" destId="{C4FD93BC-58F7-419A-AF96-2A84AC2F6A25}" srcOrd="0" destOrd="0" presId="urn:microsoft.com/office/officeart/2005/8/layout/chevron1"/>
    <dgm:cxn modelId="{1331AEAB-60E2-4C51-814B-B23B79A4ABB1}" srcId="{B2A77047-4931-4791-9BFE-707647C3E441}" destId="{C1D70AB8-5AF9-4FB4-8B13-FD6844B95692}" srcOrd="0" destOrd="0" parTransId="{A4E07895-80E9-4303-98B4-2FB2701AB351}" sibTransId="{D10A7E2F-95C7-4A78-9971-1B912ED85B1A}"/>
    <dgm:cxn modelId="{47C69BA9-6358-4755-9FD2-9D9ED8CACD8B}" type="presOf" srcId="{C1D70AB8-5AF9-4FB4-8B13-FD6844B95692}" destId="{C7AD3CA4-2428-4C6F-89AB-BDD94EE659FA}" srcOrd="0" destOrd="0" presId="urn:microsoft.com/office/officeart/2005/8/layout/chevron1"/>
    <dgm:cxn modelId="{95B19E5F-E9A2-4976-A622-8FB0519051EA}" type="presParOf" srcId="{2BB8ABAD-0AB2-4274-B75B-C689D8C8D097}" destId="{C7AD3CA4-2428-4C6F-89AB-BDD94EE659FA}" srcOrd="0" destOrd="0" presId="urn:microsoft.com/office/officeart/2005/8/layout/chevron1"/>
    <dgm:cxn modelId="{C83BAFF2-E0A6-477B-8E9D-9A98269158E5}" type="presParOf" srcId="{2BB8ABAD-0AB2-4274-B75B-C689D8C8D097}" destId="{335F3E06-CF56-4B7C-AB69-EFD9F507B7BA}" srcOrd="1" destOrd="0" presId="urn:microsoft.com/office/officeart/2005/8/layout/chevron1"/>
    <dgm:cxn modelId="{B607B0B0-D4EA-425C-91BD-E0E36EF74FC3}" type="presParOf" srcId="{2BB8ABAD-0AB2-4274-B75B-C689D8C8D097}" destId="{C4FD93BC-58F7-419A-AF96-2A84AC2F6A25}" srcOrd="2" destOrd="0" presId="urn:microsoft.com/office/officeart/2005/8/layout/chevron1"/>
    <dgm:cxn modelId="{E34F09E9-B956-4E92-9AA9-2083447A9D27}" type="presParOf" srcId="{2BB8ABAD-0AB2-4274-B75B-C689D8C8D097}" destId="{73B0F54F-2FFE-4565-B7C4-AC8F87A3602E}" srcOrd="3" destOrd="0" presId="urn:microsoft.com/office/officeart/2005/8/layout/chevron1"/>
    <dgm:cxn modelId="{4DF9323D-A07A-44D9-A6AE-F0622AD2673B}" type="presParOf" srcId="{2BB8ABAD-0AB2-4274-B75B-C689D8C8D097}" destId="{D914BADB-CDA9-4EAE-88C9-5F628B6140E2}" srcOrd="4" destOrd="0" presId="urn:microsoft.com/office/officeart/2005/8/layout/chevron1"/>
    <dgm:cxn modelId="{CD224E2B-81B1-40B8-AA97-764ED1F2566A}" type="presParOf" srcId="{2BB8ABAD-0AB2-4274-B75B-C689D8C8D097}" destId="{955FFEA7-74A1-4F6D-9BDF-5384B5122B9F}" srcOrd="5" destOrd="0" presId="urn:microsoft.com/office/officeart/2005/8/layout/chevron1"/>
    <dgm:cxn modelId="{8BE3B002-126E-4093-B047-47EBBF910149}" type="presParOf" srcId="{2BB8ABAD-0AB2-4274-B75B-C689D8C8D097}" destId="{11DAC57B-2AD7-4A9C-9B7F-3D549E496853}"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D3CA4-2428-4C6F-89AB-BDD94EE659FA}">
      <dsp:nvSpPr>
        <dsp:cNvPr id="0" name=""/>
        <dsp:cNvSpPr/>
      </dsp:nvSpPr>
      <dsp:spPr>
        <a:xfrm>
          <a:off x="3106" y="1755749"/>
          <a:ext cx="1808251" cy="723300"/>
        </a:xfrm>
        <a:prstGeom prst="chevron">
          <a:avLst/>
        </a:prstGeom>
        <a:solidFill>
          <a:schemeClr val="accent3">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pt-PT" sz="1400" kern="1200"/>
            <a:t>Matéia prima</a:t>
          </a:r>
        </a:p>
      </dsp:txBody>
      <dsp:txXfrm>
        <a:off x="364756" y="1755749"/>
        <a:ext cx="1084951" cy="723300"/>
      </dsp:txXfrm>
    </dsp:sp>
    <dsp:sp modelId="{C4FD93BC-58F7-419A-AF96-2A84AC2F6A25}">
      <dsp:nvSpPr>
        <dsp:cNvPr id="0" name=""/>
        <dsp:cNvSpPr/>
      </dsp:nvSpPr>
      <dsp:spPr>
        <a:xfrm>
          <a:off x="1630532" y="1755749"/>
          <a:ext cx="1808251" cy="723300"/>
        </a:xfrm>
        <a:prstGeom prst="chevron">
          <a:avLst/>
        </a:prstGeom>
        <a:solidFill>
          <a:schemeClr val="accent3">
            <a:shade val="50000"/>
            <a:hueOff val="-95409"/>
            <a:satOff val="-2846"/>
            <a:lumOff val="213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pt-PT" sz="1400" kern="1200" dirty="0"/>
            <a:t>Empresa</a:t>
          </a:r>
        </a:p>
      </dsp:txBody>
      <dsp:txXfrm>
        <a:off x="1992182" y="1755749"/>
        <a:ext cx="1084951" cy="723300"/>
      </dsp:txXfrm>
    </dsp:sp>
    <dsp:sp modelId="{D914BADB-CDA9-4EAE-88C9-5F628B6140E2}">
      <dsp:nvSpPr>
        <dsp:cNvPr id="0" name=""/>
        <dsp:cNvSpPr/>
      </dsp:nvSpPr>
      <dsp:spPr>
        <a:xfrm>
          <a:off x="3257959" y="1755749"/>
          <a:ext cx="1808251" cy="723300"/>
        </a:xfrm>
        <a:prstGeom prst="chevron">
          <a:avLst/>
        </a:prstGeom>
        <a:solidFill>
          <a:schemeClr val="accent3">
            <a:shade val="50000"/>
            <a:hueOff val="-190818"/>
            <a:satOff val="-5692"/>
            <a:lumOff val="4270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pt-PT" sz="1400" kern="1200" dirty="0"/>
            <a:t>Distribuição</a:t>
          </a:r>
        </a:p>
      </dsp:txBody>
      <dsp:txXfrm>
        <a:off x="3619609" y="1755749"/>
        <a:ext cx="1084951" cy="723300"/>
      </dsp:txXfrm>
    </dsp:sp>
    <dsp:sp modelId="{11DAC57B-2AD7-4A9C-9B7F-3D549E496853}">
      <dsp:nvSpPr>
        <dsp:cNvPr id="0" name=""/>
        <dsp:cNvSpPr/>
      </dsp:nvSpPr>
      <dsp:spPr>
        <a:xfrm>
          <a:off x="4885385" y="1755749"/>
          <a:ext cx="1808251" cy="723300"/>
        </a:xfrm>
        <a:prstGeom prst="chevron">
          <a:avLst/>
        </a:prstGeom>
        <a:solidFill>
          <a:schemeClr val="accent3">
            <a:shade val="50000"/>
            <a:hueOff val="-95409"/>
            <a:satOff val="-2846"/>
            <a:lumOff val="213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pt-PT" sz="1400" kern="1200"/>
            <a:t>Pós-Venda</a:t>
          </a:r>
        </a:p>
      </dsp:txBody>
      <dsp:txXfrm>
        <a:off x="5247035" y="1755749"/>
        <a:ext cx="1084951" cy="7233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941B7BB-C178-4AAE-B331-4D273A188A8D}" type="datetimeFigureOut">
              <a:rPr lang="pt-PT" smtClean="0"/>
              <a:t>15-04-2015</a:t>
            </a:fld>
            <a:endParaRPr lang="pt-PT"/>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pt-PT"/>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F41540E-842A-4A3D-A89E-1C2C0EFF02FD}" type="slidenum">
              <a:rPr lang="pt-PT" smtClean="0"/>
              <a:t>‹nº›</a:t>
            </a:fld>
            <a:endParaRPr lang="pt-PT"/>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pt-PT" smtClean="0"/>
              <a:t>Clique para editar o estilo</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Vertical Text Placeholder 2"/>
          <p:cNvSpPr>
            <a:spLocks noGrp="1"/>
          </p:cNvSpPr>
          <p:nvPr>
            <p:ph type="body" orient="vert" idx="1"/>
          </p:nvPr>
        </p:nvSpPr>
        <p:spPr/>
        <p:txBody>
          <a:bodyPr vert="eaVert" anchor="ct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5941B7BB-C178-4AAE-B331-4D273A188A8D}" type="datetimeFigureOut">
              <a:rPr lang="pt-PT" smtClean="0"/>
              <a:t>15-04-2015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3F41540E-842A-4A3D-A89E-1C2C0EFF02FD}" type="slidenum">
              <a:rPr lang="pt-PT" smtClean="0"/>
              <a:t>‹nº›</a:t>
            </a:fld>
            <a:endParaRPr lang="pt-PT"/>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pt-PT" smtClean="0"/>
              <a:t>Clique para editar o estilo</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5941B7BB-C178-4AAE-B331-4D273A188A8D}" type="datetimeFigureOut">
              <a:rPr lang="pt-PT" smtClean="0"/>
              <a:t>15-04-2015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3F41540E-842A-4A3D-A89E-1C2C0EFF02FD}" type="slidenum">
              <a:rPr lang="pt-PT" smtClean="0"/>
              <a:t>‹nº›</a:t>
            </a:fld>
            <a:endParaRPr lang="pt-PT"/>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5941B7BB-C178-4AAE-B331-4D273A188A8D}" type="datetimeFigureOut">
              <a:rPr lang="pt-PT" smtClean="0"/>
              <a:t>15-04-2015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3F41540E-842A-4A3D-A89E-1C2C0EFF02FD}" type="slidenum">
              <a:rPr lang="pt-PT" smtClean="0"/>
              <a:t>‹nº›</a:t>
            </a:fld>
            <a:endParaRPr lang="pt-PT"/>
          </a:p>
        </p:txBody>
      </p:sp>
      <p:sp>
        <p:nvSpPr>
          <p:cNvPr id="11" name="Title 10"/>
          <p:cNvSpPr>
            <a:spLocks noGrp="1"/>
          </p:cNvSpPr>
          <p:nvPr>
            <p:ph type="title"/>
          </p:nvPr>
        </p:nvSpPr>
        <p:spPr/>
        <p:txBody>
          <a:bodyPr/>
          <a:lstStyle/>
          <a:p>
            <a:r>
              <a:rPr lang="pt-PT" smtClean="0"/>
              <a:t>Clique para editar o estilo</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pt-PT" smtClean="0"/>
              <a:t>Clique para editar o estilo</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5941B7BB-C178-4AAE-B331-4D273A188A8D}" type="datetimeFigureOut">
              <a:rPr lang="pt-PT" smtClean="0"/>
              <a:t>15-04-2015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3F41540E-842A-4A3D-A89E-1C2C0EFF02FD}" type="slidenum">
              <a:rPr lang="pt-PT" smtClean="0"/>
              <a:t>‹nº›</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941B7BB-C178-4AAE-B331-4D273A188A8D}" type="datetimeFigureOut">
              <a:rPr lang="pt-PT" smtClean="0"/>
              <a:t>15-04-2015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3F41540E-842A-4A3D-A89E-1C2C0EFF02FD}" type="slidenum">
              <a:rPr lang="pt-PT" smtClean="0"/>
              <a:t>‹nº›</a:t>
            </a:fld>
            <a:endParaRPr lang="pt-PT"/>
          </a:p>
        </p:txBody>
      </p:sp>
      <p:sp>
        <p:nvSpPr>
          <p:cNvPr id="12" name="Title 11"/>
          <p:cNvSpPr>
            <a:spLocks noGrp="1"/>
          </p:cNvSpPr>
          <p:nvPr>
            <p:ph type="title"/>
          </p:nvPr>
        </p:nvSpPr>
        <p:spPr/>
        <p:txBody>
          <a:bodyPr/>
          <a:lstStyle>
            <a:lvl1pPr>
              <a:defRPr>
                <a:solidFill>
                  <a:schemeClr val="tx2"/>
                </a:solidFill>
              </a:defRPr>
            </a:lvl1pPr>
          </a:lstStyle>
          <a:p>
            <a:r>
              <a:rPr lang="pt-PT" smtClean="0"/>
              <a:t>Clique para editar o estilo</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Clique para editar o estilo</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5941B7BB-C178-4AAE-B331-4D273A188A8D}" type="datetimeFigureOut">
              <a:rPr lang="pt-PT" smtClean="0"/>
              <a:t>15-04-2015</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3F41540E-842A-4A3D-A89E-1C2C0EFF02FD}" type="slidenum">
              <a:rPr lang="pt-PT" smtClean="0"/>
              <a:t>‹nº›</a:t>
            </a:fld>
            <a:endParaRPr lang="pt-PT"/>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Date Placeholder 2"/>
          <p:cNvSpPr>
            <a:spLocks noGrp="1"/>
          </p:cNvSpPr>
          <p:nvPr>
            <p:ph type="dt" sz="half" idx="10"/>
          </p:nvPr>
        </p:nvSpPr>
        <p:spPr/>
        <p:txBody>
          <a:bodyPr/>
          <a:lstStyle/>
          <a:p>
            <a:fld id="{5941B7BB-C178-4AAE-B331-4D273A188A8D}" type="datetimeFigureOut">
              <a:rPr lang="pt-PT" smtClean="0"/>
              <a:t>15-04-2015</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3F41540E-842A-4A3D-A89E-1C2C0EFF02FD}" type="slidenum">
              <a:rPr lang="pt-PT" smtClean="0"/>
              <a:t>‹nº›</a:t>
            </a:fld>
            <a:endParaRPr lang="pt-PT"/>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1B7BB-C178-4AAE-B331-4D273A188A8D}" type="datetimeFigureOut">
              <a:rPr lang="pt-PT" smtClean="0"/>
              <a:t>15-04-2015</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3F41540E-842A-4A3D-A89E-1C2C0EFF02FD}" type="slidenum">
              <a:rPr lang="pt-PT" smtClean="0"/>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pt-PT" smtClean="0"/>
              <a:t>Clique para editar o estilo</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5941B7BB-C178-4AAE-B331-4D273A188A8D}" type="datetimeFigureOut">
              <a:rPr lang="pt-PT" smtClean="0"/>
              <a:t>15-04-2015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3F41540E-842A-4A3D-A89E-1C2C0EFF02FD}" type="slidenum">
              <a:rPr lang="pt-PT" smtClean="0"/>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pt-PT" smtClean="0"/>
              <a:t>Clique para editar o estilo</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5941B7BB-C178-4AAE-B331-4D273A188A8D}" type="datetimeFigureOut">
              <a:rPr lang="pt-PT" smtClean="0"/>
              <a:t>15-04-2015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3F41540E-842A-4A3D-A89E-1C2C0EFF02FD}" type="slidenum">
              <a:rPr lang="pt-PT" smtClean="0"/>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pt-PT" smtClean="0"/>
              <a:t>Clique para editar o estilo</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941B7BB-C178-4AAE-B331-4D273A188A8D}" type="datetimeFigureOut">
              <a:rPr lang="pt-PT" smtClean="0"/>
              <a:t>15-04-2015</a:t>
            </a:fld>
            <a:endParaRPr lang="pt-PT"/>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pt-PT"/>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F41540E-842A-4A3D-A89E-1C2C0EFF02FD}" type="slidenum">
              <a:rPr lang="pt-PT" smtClean="0"/>
              <a:t>‹nº›</a:t>
            </a:fld>
            <a:endParaRPr lang="pt-PT"/>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m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113" y="0"/>
            <a:ext cx="8359775" cy="193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Marcador de Posição do Número do Diapositivo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838D439A-35E9-4A2B-9CD1-61CDF0CE7123}" type="slidenum">
              <a:rPr lang="en-US" altLang="pt-PT" sz="900">
                <a:solidFill>
                  <a:srgbClr val="898989"/>
                </a:solidFill>
              </a:rPr>
              <a:pPr/>
              <a:t>1</a:t>
            </a:fld>
            <a:endParaRPr lang="en-US" altLang="pt-PT" sz="900">
              <a:solidFill>
                <a:srgbClr val="898989"/>
              </a:solidFill>
            </a:endParaRPr>
          </a:p>
        </p:txBody>
      </p:sp>
      <p:sp>
        <p:nvSpPr>
          <p:cNvPr id="3076" name="CaixaDeTexto 7"/>
          <p:cNvSpPr txBox="1">
            <a:spLocks noChangeArrowheads="1"/>
          </p:cNvSpPr>
          <p:nvPr/>
        </p:nvSpPr>
        <p:spPr bwMode="auto">
          <a:xfrm>
            <a:off x="392113" y="2486025"/>
            <a:ext cx="8123237"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pt-PT" altLang="pt-PT" b="1" dirty="0">
                <a:latin typeface="Times New Roman" pitchFamily="18" charset="0"/>
                <a:cs typeface="Times New Roman" pitchFamily="18" charset="0"/>
              </a:rPr>
              <a:t>Mestrado em Ciências Empresariais</a:t>
            </a:r>
          </a:p>
          <a:p>
            <a:pPr algn="ctr" eaLnBrk="1" hangingPunct="1"/>
            <a:r>
              <a:rPr lang="pt-PT" altLang="pt-PT" dirty="0">
                <a:latin typeface="Times New Roman" pitchFamily="18" charset="0"/>
                <a:cs typeface="Times New Roman" pitchFamily="18" charset="0"/>
              </a:rPr>
              <a:t>Casos em Gestão Estratégica</a:t>
            </a:r>
          </a:p>
          <a:p>
            <a:pPr algn="ctr" eaLnBrk="1" hangingPunct="1"/>
            <a:r>
              <a:rPr lang="pt-PT" altLang="pt-PT" dirty="0">
                <a:latin typeface="Times New Roman" pitchFamily="18" charset="0"/>
                <a:cs typeface="Times New Roman" pitchFamily="18" charset="0"/>
              </a:rPr>
              <a:t>Docente: Carla Curado</a:t>
            </a:r>
          </a:p>
          <a:p>
            <a:pPr algn="ctr" eaLnBrk="1" hangingPunct="1"/>
            <a:r>
              <a:rPr lang="pt-PT" altLang="pt-PT" sz="2000" dirty="0" smtClean="0">
                <a:latin typeface="Times New Roman" pitchFamily="18" charset="0"/>
                <a:cs typeface="Times New Roman" pitchFamily="18" charset="0"/>
              </a:rPr>
              <a:t>Tema de Estudo: </a:t>
            </a:r>
            <a:r>
              <a:rPr lang="pt-PT" altLang="pt-PT" sz="2000" b="1" dirty="0" smtClean="0">
                <a:latin typeface="Times New Roman" pitchFamily="18" charset="0"/>
                <a:cs typeface="Times New Roman" pitchFamily="18" charset="0"/>
              </a:rPr>
              <a:t>Análise ambiental interna, da indústria e da dinâmica competitiva</a:t>
            </a:r>
            <a:endParaRPr lang="pt-PT" altLang="pt-PT" sz="2000" b="1" dirty="0">
              <a:latin typeface="Times New Roman" pitchFamily="18" charset="0"/>
              <a:cs typeface="Times New Roman" pitchFamily="18" charset="0"/>
            </a:endParaRPr>
          </a:p>
          <a:p>
            <a:pPr eaLnBrk="1" hangingPunct="1"/>
            <a:endParaRPr lang="pt-PT" altLang="pt-PT" sz="2000" dirty="0">
              <a:latin typeface="Times New Roman" pitchFamily="18" charset="0"/>
              <a:cs typeface="Times New Roman" pitchFamily="18" charset="0"/>
            </a:endParaRPr>
          </a:p>
          <a:p>
            <a:pPr eaLnBrk="1" hangingPunct="1"/>
            <a:endParaRPr lang="pt-PT" altLang="pt-PT" sz="2000" dirty="0">
              <a:latin typeface="Times New Roman" pitchFamily="18" charset="0"/>
              <a:cs typeface="Times New Roman" pitchFamily="18" charset="0"/>
            </a:endParaRPr>
          </a:p>
          <a:p>
            <a:pPr algn="r" eaLnBrk="1" hangingPunct="1"/>
            <a:endParaRPr lang="pt-PT" altLang="pt-PT" sz="2000" dirty="0">
              <a:latin typeface="Times New Roman" pitchFamily="18" charset="0"/>
              <a:cs typeface="Times New Roman" pitchFamily="18" charset="0"/>
            </a:endParaRPr>
          </a:p>
          <a:p>
            <a:pPr algn="r" eaLnBrk="1" hangingPunct="1"/>
            <a:endParaRPr lang="pt-PT" altLang="pt-PT" sz="2000" dirty="0">
              <a:latin typeface="Times New Roman" pitchFamily="18" charset="0"/>
              <a:cs typeface="Times New Roman" pitchFamily="18" charset="0"/>
            </a:endParaRPr>
          </a:p>
          <a:p>
            <a:pPr algn="r" eaLnBrk="1" hangingPunct="1"/>
            <a:r>
              <a:rPr lang="pt-PT" altLang="pt-PT" sz="2000" dirty="0">
                <a:latin typeface="Times New Roman" pitchFamily="18" charset="0"/>
                <a:cs typeface="Times New Roman" pitchFamily="18" charset="0"/>
              </a:rPr>
              <a:t>Discentes: </a:t>
            </a:r>
            <a:r>
              <a:rPr lang="pt-PT" altLang="pt-PT" sz="2000" dirty="0" err="1">
                <a:latin typeface="Times New Roman" pitchFamily="18" charset="0"/>
                <a:cs typeface="Times New Roman" pitchFamily="18" charset="0"/>
              </a:rPr>
              <a:t>Djamillatu</a:t>
            </a:r>
            <a:r>
              <a:rPr lang="pt-PT" altLang="pt-PT" sz="2000" dirty="0">
                <a:latin typeface="Times New Roman" pitchFamily="18" charset="0"/>
                <a:cs typeface="Times New Roman" pitchFamily="18" charset="0"/>
              </a:rPr>
              <a:t> </a:t>
            </a:r>
            <a:r>
              <a:rPr lang="pt-PT" altLang="pt-PT" sz="2000" dirty="0" err="1">
                <a:latin typeface="Times New Roman" pitchFamily="18" charset="0"/>
                <a:cs typeface="Times New Roman" pitchFamily="18" charset="0"/>
              </a:rPr>
              <a:t>Silla</a:t>
            </a:r>
            <a:r>
              <a:rPr lang="pt-PT" altLang="pt-PT" sz="2000" dirty="0">
                <a:latin typeface="Times New Roman" pitchFamily="18" charset="0"/>
                <a:cs typeface="Times New Roman" pitchFamily="18" charset="0"/>
              </a:rPr>
              <a:t> nº 44432</a:t>
            </a:r>
          </a:p>
          <a:p>
            <a:pPr eaLnBrk="1" hangingPunct="1"/>
            <a:r>
              <a:rPr lang="pt-PT" altLang="pt-PT" sz="2000" dirty="0">
                <a:latin typeface="Times New Roman" pitchFamily="18" charset="0"/>
                <a:cs typeface="Times New Roman" pitchFamily="18" charset="0"/>
              </a:rPr>
              <a:t>	                               		            </a:t>
            </a:r>
            <a:r>
              <a:rPr lang="pt-PT" altLang="pt-PT" sz="2000" dirty="0" err="1">
                <a:latin typeface="Times New Roman" pitchFamily="18" charset="0"/>
                <a:cs typeface="Times New Roman" pitchFamily="18" charset="0"/>
              </a:rPr>
              <a:t>Rínia</a:t>
            </a:r>
            <a:r>
              <a:rPr lang="pt-PT" altLang="pt-PT" sz="2000" dirty="0">
                <a:latin typeface="Times New Roman" pitchFamily="18" charset="0"/>
                <a:cs typeface="Times New Roman" pitchFamily="18" charset="0"/>
              </a:rPr>
              <a:t> Pedro nº 44599</a:t>
            </a:r>
          </a:p>
        </p:txBody>
      </p:sp>
      <p:sp>
        <p:nvSpPr>
          <p:cNvPr id="3077" name="CaixaDeTexto 12"/>
          <p:cNvSpPr txBox="1">
            <a:spLocks noChangeArrowheads="1"/>
          </p:cNvSpPr>
          <p:nvPr/>
        </p:nvSpPr>
        <p:spPr bwMode="auto">
          <a:xfrm>
            <a:off x="1223963" y="6240463"/>
            <a:ext cx="6189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pt-PT" altLang="pt-PT" sz="1400" dirty="0">
                <a:latin typeface="Times New Roman" pitchFamily="18" charset="0"/>
                <a:cs typeface="Times New Roman" pitchFamily="18" charset="0"/>
              </a:rPr>
              <a:t>Ano Lectivo: 2014/2015</a:t>
            </a:r>
          </a:p>
        </p:txBody>
      </p:sp>
    </p:spTree>
    <p:extLst>
      <p:ext uri="{BB962C8B-B14F-4D97-AF65-F5344CB8AC3E}">
        <p14:creationId xmlns:p14="http://schemas.microsoft.com/office/powerpoint/2010/main" val="3774330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95536" y="1412776"/>
            <a:ext cx="8229600" cy="5073427"/>
          </a:xfrm>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Actividades da Cadeia de Valor</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Entre as actividades primárias mais frequentes encontram-se:</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457200" indent="-457200" algn="just">
              <a:buAutoNum type="alphaLcPeriod"/>
            </a:pPr>
            <a:r>
              <a:rPr lang="pt-PT" sz="1800" dirty="0" smtClean="0">
                <a:latin typeface="Times New Roman" panose="02020603050405020304" pitchFamily="18" charset="0"/>
                <a:cs typeface="Times New Roman" panose="02020603050405020304" pitchFamily="18" charset="0"/>
              </a:rPr>
              <a:t>Logística interna ou de entrada – são actividades associadas à aquisição de matérias-primas e outros materiais. Contempla actividades como a recepção de materiais, armazenagem, distribuição pelas diferentes etapas do processo produtivo, controlo de inventários de matérias-primas e devoluções de materiais.</a:t>
            </a:r>
          </a:p>
          <a:p>
            <a:pPr marL="457200" indent="-457200" algn="just">
              <a:buAutoNum type="alphaLcPeriod"/>
            </a:pPr>
            <a:endParaRPr lang="pt-PT" sz="1800" dirty="0" smtClean="0">
              <a:latin typeface="Times New Roman" panose="02020603050405020304" pitchFamily="18" charset="0"/>
              <a:cs typeface="Times New Roman" panose="02020603050405020304" pitchFamily="18" charset="0"/>
            </a:endParaRPr>
          </a:p>
          <a:p>
            <a:pPr marL="457200" indent="-457200" algn="just">
              <a:buAutoNum type="alphaLcPeriod"/>
            </a:pPr>
            <a:r>
              <a:rPr lang="pt-PT" sz="1800" dirty="0" smtClean="0">
                <a:latin typeface="Times New Roman" panose="02020603050405020304" pitchFamily="18" charset="0"/>
                <a:cs typeface="Times New Roman" panose="02020603050405020304" pitchFamily="18" charset="0"/>
              </a:rPr>
              <a:t>Operações – são actividades associadas ao processo de transformação de materiais em produtos ou serviços, incluído os produtos intermédios e produtos em vias de fabrico. Considera aspectos como planificação e programação da produção, processos operativos, manutenção de equipamentos, controlo de qualidade e gestão de produtos defeituosos. </a:t>
            </a:r>
          </a:p>
          <a:p>
            <a:endParaRPr lang="pt-PT" sz="1800" dirty="0"/>
          </a:p>
        </p:txBody>
      </p:sp>
      <p:sp>
        <p:nvSpPr>
          <p:cNvPr id="4" name="Título 1"/>
          <p:cNvSpPr>
            <a:spLocks noGrp="1"/>
          </p:cNvSpPr>
          <p:nvPr>
            <p:ph type="title"/>
          </p:nvPr>
        </p:nvSpPr>
        <p:spPr/>
        <p:txBody>
          <a:bodyPr>
            <a:normAutofit/>
          </a:bodyPr>
          <a:lstStyle/>
          <a:p>
            <a:r>
              <a:rPr lang="pt-PT" sz="3600" dirty="0" smtClean="0">
                <a:latin typeface="Times New Roman" panose="02020603050405020304" pitchFamily="18" charset="0"/>
                <a:cs typeface="Times New Roman" panose="02020603050405020304" pitchFamily="18" charset="0"/>
              </a:rPr>
              <a:t>Análise Ambiental Interna</a:t>
            </a:r>
            <a:endParaRPr lang="pt-P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2814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1484784"/>
            <a:ext cx="8229600" cy="5001419"/>
          </a:xfrm>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Actividades da Cadeia de Valor</a:t>
            </a:r>
          </a:p>
          <a:p>
            <a:pPr marL="0" indent="0" algn="just">
              <a:buNone/>
            </a:pPr>
            <a:endParaRPr lang="pt-PT" sz="1800" dirty="0">
              <a:latin typeface="Times New Roman" panose="02020603050405020304" pitchFamily="18" charset="0"/>
              <a:cs typeface="Times New Roman" panose="02020603050405020304" pitchFamily="18" charset="0"/>
            </a:endParaRPr>
          </a:p>
          <a:p>
            <a:pPr marL="620713" indent="-620713" algn="just">
              <a:buAutoNum type="alphaLcPeriod" startAt="3"/>
            </a:pPr>
            <a:r>
              <a:rPr lang="pt-PT" sz="1800" dirty="0" smtClean="0">
                <a:latin typeface="Times New Roman" panose="02020603050405020304" pitchFamily="18" charset="0"/>
                <a:cs typeface="Times New Roman" panose="02020603050405020304" pitchFamily="18" charset="0"/>
              </a:rPr>
              <a:t>Logística externa ou de saída – são actividades relacionadas com o transporte da produção para o armazém de produtos acabados e expedição dos produtos até ao ponto de recepção pelo cliente. Inclui actividades como recepção de produtos acabados, gestão de inventários de produtos acabados, distribuição do produto até às instalações do cliente, gestão da frota de distribuição, processamento das encomendas e programação das entregas. </a:t>
            </a:r>
          </a:p>
          <a:p>
            <a:pPr marL="620713" indent="-620713" algn="just">
              <a:buAutoNum type="alphaLcPeriod" startAt="3"/>
            </a:pPr>
            <a:endParaRPr lang="pt-PT" sz="1800" dirty="0" smtClean="0">
              <a:latin typeface="Times New Roman" panose="02020603050405020304" pitchFamily="18" charset="0"/>
              <a:cs typeface="Times New Roman" panose="02020603050405020304" pitchFamily="18" charset="0"/>
            </a:endParaRPr>
          </a:p>
          <a:p>
            <a:pPr marL="620713" indent="-620713" algn="just">
              <a:buAutoNum type="alphaLcPeriod" startAt="3"/>
            </a:pPr>
            <a:r>
              <a:rPr lang="pt-PT" sz="1800" dirty="0" smtClean="0">
                <a:latin typeface="Times New Roman" panose="02020603050405020304" pitchFamily="18" charset="0"/>
                <a:cs typeface="Times New Roman" panose="02020603050405020304" pitchFamily="18" charset="0"/>
              </a:rPr>
              <a:t>Marketing e vendas – são actividades associadas ao processo de comercialização dos produtos e serviços. Inclui actividades como a selecção e gestão dos canais de distribuição, planificação e execução de campanhas de promoção e publicidade, gestão da força de vendas, estabelecimento de políticas comerciais e de crédito e determinação da política de preços. </a:t>
            </a: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600" dirty="0" smtClean="0">
                <a:latin typeface="Times New Roman" panose="02020603050405020304" pitchFamily="18" charset="0"/>
                <a:cs typeface="Times New Roman" panose="02020603050405020304" pitchFamily="18" charset="0"/>
              </a:rPr>
              <a:t>Análise Ambiental Interna</a:t>
            </a:r>
            <a:endParaRPr lang="pt-P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2166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1268760"/>
            <a:ext cx="8229600" cy="5589240"/>
          </a:xfrm>
        </p:spPr>
        <p:txBody>
          <a:bodyPr>
            <a:no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Actividades da Cadeia de Valor</a:t>
            </a:r>
          </a:p>
          <a:p>
            <a:pPr marL="0" indent="0" algn="just">
              <a:buNone/>
            </a:pPr>
            <a:endParaRPr lang="pt-PT" sz="1800" dirty="0">
              <a:latin typeface="Times New Roman" panose="02020603050405020304" pitchFamily="18" charset="0"/>
              <a:cs typeface="Times New Roman" panose="02020603050405020304" pitchFamily="18" charset="0"/>
            </a:endParaRPr>
          </a:p>
          <a:p>
            <a:pPr marL="719138" indent="-719138" algn="just">
              <a:buAutoNum type="alphaLcPeriod" startAt="5"/>
            </a:pPr>
            <a:r>
              <a:rPr lang="pt-PT" sz="1800" dirty="0" smtClean="0">
                <a:latin typeface="Times New Roman" panose="02020603050405020304" pitchFamily="18" charset="0"/>
                <a:cs typeface="Times New Roman" panose="02020603050405020304" pitchFamily="18" charset="0"/>
              </a:rPr>
              <a:t>Marketing e vendas – são actividades associadas ao processo de comercialização dos produtos e serviços. Inclui actividades como a selecção e gestão dos canais de distribuição, planificação e execução de campanhas de promoção e publicidade, gestão da força de vendas, estabelecimento de políticas comerciais e de crédito e determinação da política de preços. </a:t>
            </a:r>
          </a:p>
          <a:p>
            <a:pPr marL="719138" indent="-719138" algn="just">
              <a:buAutoNum type="alphaLcPeriod" startAt="5"/>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As actividades de apoio são as actividades que permitem que as actividades primárias de desenvolvam da melhor maneira. Apesar de cada empresa ter actividades de apoio diferentes, as mais comuns são: </a:t>
            </a:r>
          </a:p>
          <a:p>
            <a:pPr marL="719138" indent="-719138" algn="just">
              <a:buAutoNum type="alphaLcParenR"/>
            </a:pPr>
            <a:r>
              <a:rPr lang="pt-PT" sz="1800" dirty="0" smtClean="0">
                <a:latin typeface="Times New Roman" panose="02020603050405020304" pitchFamily="18" charset="0"/>
                <a:cs typeface="Times New Roman" panose="02020603050405020304" pitchFamily="18" charset="0"/>
              </a:rPr>
              <a:t>Infra-estrutura – refere-se às actividades de apoio geral à actividade da empresa. Incluem actividades e processos gerais, como planeamento, a contabilidade, o apoio jurídico, entre outros;</a:t>
            </a:r>
          </a:p>
          <a:p>
            <a:pPr marL="719138" indent="-719138" algn="just">
              <a:buAutoNum type="alphaLcParenR"/>
            </a:pPr>
            <a:endParaRPr lang="pt-PT" sz="1800" dirty="0" smtClean="0">
              <a:latin typeface="Times New Roman" panose="02020603050405020304" pitchFamily="18" charset="0"/>
              <a:cs typeface="Times New Roman" panose="02020603050405020304" pitchFamily="18" charset="0"/>
            </a:endParaRPr>
          </a:p>
          <a:p>
            <a:pPr marL="719138" indent="-719138" algn="just">
              <a:buAutoNum type="alphaLcParenR"/>
            </a:pPr>
            <a:r>
              <a:rPr lang="pt-PT" sz="1800" dirty="0" smtClean="0">
                <a:latin typeface="Times New Roman" panose="02020603050405020304" pitchFamily="18" charset="0"/>
                <a:cs typeface="Times New Roman" panose="02020603050405020304" pitchFamily="18" charset="0"/>
              </a:rPr>
              <a:t>Gestão de Recursos Humanos – refere-se às actividades relacionadas com a selecção, recrutamento, formação, desenvolvimento de carreias e compensação das diferentes pessoas que constituem a empresa</a:t>
            </a: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a:xfrm>
            <a:off x="683568" y="404664"/>
            <a:ext cx="7756263" cy="1054250"/>
          </a:xfrm>
        </p:spPr>
        <p:txBody>
          <a:bodyPr>
            <a:normAutofit/>
          </a:bodyPr>
          <a:lstStyle/>
          <a:p>
            <a:r>
              <a:rPr lang="pt-PT" sz="3600" dirty="0" smtClean="0">
                <a:latin typeface="Times New Roman" panose="02020603050405020304" pitchFamily="18" charset="0"/>
                <a:cs typeface="Times New Roman" panose="02020603050405020304" pitchFamily="18" charset="0"/>
              </a:rPr>
              <a:t>Análise Ambiental Interna</a:t>
            </a:r>
            <a:endParaRPr lang="pt-P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529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fontScale="92500" lnSpcReduction="10000"/>
          </a:bodyPr>
          <a:lstStyle/>
          <a:p>
            <a:pPr marL="719138" indent="-719138" algn="just">
              <a:buNone/>
            </a:pPr>
            <a:r>
              <a:rPr lang="pt-PT" sz="1800" dirty="0" smtClean="0">
                <a:latin typeface="Times New Roman" panose="02020603050405020304" pitchFamily="18" charset="0"/>
                <a:cs typeface="Times New Roman" panose="02020603050405020304" pitchFamily="18" charset="0"/>
              </a:rPr>
              <a:t>c)	Investigação &amp; Desenvolvimento – refere-se às actividades que visam o desenvolvimento de conhecimentos, processos, sistemas e qualquer actividade relacionada com a melhoria e inovação de novos produtos e serviços; </a:t>
            </a:r>
          </a:p>
          <a:p>
            <a:pPr marL="719138" indent="-719138" algn="just"/>
            <a:endParaRPr lang="pt-PT" sz="1800" dirty="0" smtClean="0">
              <a:latin typeface="Times New Roman" panose="02020603050405020304" pitchFamily="18" charset="0"/>
              <a:cs typeface="Times New Roman" panose="02020603050405020304" pitchFamily="18" charset="0"/>
            </a:endParaRPr>
          </a:p>
          <a:p>
            <a:pPr marL="719138" indent="-719138" algn="just">
              <a:buAutoNum type="alphaLcParenR" startAt="4"/>
            </a:pPr>
            <a:r>
              <a:rPr lang="pt-PT" sz="1800" dirty="0" smtClean="0">
                <a:latin typeface="Times New Roman" panose="02020603050405020304" pitchFamily="18" charset="0"/>
                <a:cs typeface="Times New Roman" panose="02020603050405020304" pitchFamily="18" charset="0"/>
              </a:rPr>
              <a:t>Compras – refere-se às catividades relacionadas com a aquisição de recursos necessários ao desenvolvimento da empresa.</a:t>
            </a:r>
          </a:p>
          <a:p>
            <a:pPr marL="719138" indent="-719138" algn="just">
              <a:buAutoNum type="alphaLcParenR" startAt="4"/>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análise da cadeia de valor de uma empresa envolve as seguintes três etapas: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719138" indent="-719138" algn="just">
              <a:buNone/>
            </a:pPr>
            <a:r>
              <a:rPr lang="pt-PT" sz="1800" dirty="0" smtClean="0">
                <a:latin typeface="Times New Roman" panose="02020603050405020304" pitchFamily="18" charset="0"/>
                <a:cs typeface="Times New Roman" panose="02020603050405020304" pitchFamily="18" charset="0"/>
              </a:rPr>
              <a:t>1.	Análise da cadeia de valor de cada linha de produto em termos das várias actividades envolvidas na produção do produto ou serviço. Que actividades poem ser consideras trunfos (competências nucleares) ou fraquezas (deficiências nucleares)? Alguma das competências nucleares proporciona vantagem competitiva sustentável (competências distintivas)? </a:t>
            </a:r>
          </a:p>
          <a:p>
            <a:pPr algn="just"/>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600" dirty="0" smtClean="0">
                <a:latin typeface="Times New Roman" panose="02020603050405020304" pitchFamily="18" charset="0"/>
                <a:cs typeface="Times New Roman" panose="02020603050405020304" pitchFamily="18" charset="0"/>
              </a:rPr>
              <a:t>Análise Ambiental Interna</a:t>
            </a:r>
            <a:endParaRPr lang="pt-P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5898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719138" indent="-719138" algn="just">
              <a:buNone/>
            </a:pPr>
            <a:r>
              <a:rPr lang="pt-PT" sz="1800" dirty="0" smtClean="0">
                <a:latin typeface="Times New Roman" panose="02020603050405020304" pitchFamily="18" charset="0"/>
                <a:cs typeface="Times New Roman" panose="02020603050405020304" pitchFamily="18" charset="0"/>
              </a:rPr>
              <a:t>2.	Análise das ligações da cadeia de valor em cada linha de produto.</a:t>
            </a:r>
          </a:p>
          <a:p>
            <a:pPr marL="719138" indent="-719138" algn="just">
              <a:buNone/>
            </a:pPr>
            <a:endParaRPr lang="pt-PT" sz="1800" dirty="0" smtClean="0">
              <a:latin typeface="Times New Roman" panose="02020603050405020304" pitchFamily="18" charset="0"/>
              <a:cs typeface="Times New Roman" panose="02020603050405020304" pitchFamily="18" charset="0"/>
            </a:endParaRPr>
          </a:p>
          <a:p>
            <a:pPr marL="719138" indent="-719138" algn="just">
              <a:buNone/>
            </a:pPr>
            <a:r>
              <a:rPr lang="pt-PT" sz="1800" dirty="0" smtClean="0">
                <a:latin typeface="Times New Roman" panose="02020603050405020304" pitchFamily="18" charset="0"/>
                <a:cs typeface="Times New Roman" panose="02020603050405020304" pitchFamily="18" charset="0"/>
              </a:rPr>
              <a:t>3.	Análise das sinergias potenciais entre cadeias de valor das diferentes linhas de produtos ou diferentes unidades de negócio.</a:t>
            </a:r>
          </a:p>
          <a:p>
            <a:pPr marL="719138" indent="-719138" algn="just"/>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Uma indústria pode ser analisada em termos de margem de lucro gerada em cada ponto da cadeia de valor. A análise sistemática das actividades individuais da cadeia de valor pode levar a um melhor conhecimento das forças e fraquezas da empresa e dos pontos da cadeia geradores de lucros e de prejuízos. </a:t>
            </a: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600" dirty="0" smtClean="0">
                <a:latin typeface="Times New Roman" panose="02020603050405020304" pitchFamily="18" charset="0"/>
                <a:cs typeface="Times New Roman" panose="02020603050405020304" pitchFamily="18" charset="0"/>
              </a:rPr>
              <a:t>Análise Ambiental Interna</a:t>
            </a:r>
            <a:endParaRPr lang="pt-P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6403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just">
              <a:buNone/>
            </a:pPr>
            <a:r>
              <a:rPr lang="pt-PT" sz="1800" dirty="0">
                <a:latin typeface="Times New Roman" panose="02020603050405020304" pitchFamily="18" charset="0"/>
                <a:cs typeface="Times New Roman" panose="02020603050405020304" pitchFamily="18" charset="0"/>
              </a:rPr>
              <a:t>Monitorizar o ambiente externo é apenas uma parte da análise do meio envolvente das organizações. A análise da envolvente externa pode </a:t>
            </a:r>
            <a:r>
              <a:rPr lang="pt-PT" sz="1800" dirty="0" smtClean="0">
                <a:latin typeface="Times New Roman" panose="02020603050405020304" pitchFamily="18" charset="0"/>
                <a:cs typeface="Times New Roman" panose="02020603050405020304" pitchFamily="18" charset="0"/>
              </a:rPr>
              <a:t>detectar </a:t>
            </a:r>
            <a:r>
              <a:rPr lang="pt-PT" sz="1800" dirty="0">
                <a:latin typeface="Times New Roman" panose="02020603050405020304" pitchFamily="18" charset="0"/>
                <a:cs typeface="Times New Roman" panose="02020603050405020304" pitchFamily="18" charset="0"/>
              </a:rPr>
              <a:t>as oportunidades e ameaças não é suficiente para ganhar vantagem competitiva. Para além da análise externa, os gestores precisam também de analisar o ambiente interno da organização, para identificar os </a:t>
            </a:r>
            <a:r>
              <a:rPr lang="pt-PT" sz="1800" dirty="0" smtClean="0">
                <a:latin typeface="Times New Roman" panose="02020603050405020304" pitchFamily="18" charset="0"/>
                <a:cs typeface="Times New Roman" panose="02020603050405020304" pitchFamily="18" charset="0"/>
              </a:rPr>
              <a:t>factores </a:t>
            </a:r>
            <a:r>
              <a:rPr lang="pt-PT" sz="1800" dirty="0">
                <a:latin typeface="Times New Roman" panose="02020603050405020304" pitchFamily="18" charset="0"/>
                <a:cs typeface="Times New Roman" panose="02020603050405020304" pitchFamily="18" charset="0"/>
              </a:rPr>
              <a:t>críticos de sucesso, como os recursos disponíveis, as capacidades e competências existentes na organização e averiguar se uma organização será capaz de ganhar vantagem competitiva sobre os </a:t>
            </a:r>
            <a:r>
              <a:rPr lang="pt-PT" sz="1800" dirty="0" smtClean="0">
                <a:latin typeface="Times New Roman" panose="02020603050405020304" pitchFamily="18" charset="0"/>
                <a:cs typeface="Times New Roman" panose="02020603050405020304" pitchFamily="18" charset="0"/>
              </a:rPr>
              <a:t>concorrentes</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análise cuidadosa da cadeia de valor da organização permite aos gestores encontrar resposta para as seguintes questões: (1) Quais os trunfos e fraquezas da organização? (2) Como pode a organização ganhar e manter vantagem competitiva sobre os concorrentes? </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2" name="Título 1"/>
          <p:cNvSpPr>
            <a:spLocks noGrp="1"/>
          </p:cNvSpPr>
          <p:nvPr>
            <p:ph type="title"/>
          </p:nvPr>
        </p:nvSpPr>
        <p:spPr/>
        <p:txBody>
          <a:bodyPr>
            <a:normAutofit fontScale="90000"/>
          </a:bodyPr>
          <a:lstStyle/>
          <a:p>
            <a:r>
              <a:rPr lang="pt-PT" sz="3200" dirty="0" smtClean="0">
                <a:latin typeface="Times New Roman" panose="02020603050405020304" pitchFamily="18" charset="0"/>
                <a:cs typeface="Times New Roman" panose="02020603050405020304" pitchFamily="18" charset="0"/>
              </a:rPr>
              <a:t/>
            </a:r>
            <a:br>
              <a:rPr lang="pt-PT" sz="3200" dirty="0" smtClean="0">
                <a:latin typeface="Times New Roman" panose="02020603050405020304" pitchFamily="18" charset="0"/>
                <a:cs typeface="Times New Roman" panose="02020603050405020304" pitchFamily="18" charset="0"/>
              </a:rPr>
            </a:br>
            <a:r>
              <a:rPr lang="pt-PT" sz="3200" dirty="0" smtClean="0">
                <a:latin typeface="Times New Roman" panose="02020603050405020304" pitchFamily="18" charset="0"/>
                <a:cs typeface="Times New Roman" panose="02020603050405020304" pitchFamily="18" charset="0"/>
              </a:rPr>
              <a:t>Síntese</a:t>
            </a:r>
            <a:endParaRPr lang="pt-PT" sz="3200" dirty="0">
              <a:latin typeface="Times New Roman" panose="02020603050405020304" pitchFamily="18" charset="0"/>
              <a:cs typeface="Times New Roman" panose="02020603050405020304" pitchFamily="18" charset="0"/>
            </a:endParaRPr>
          </a:p>
        </p:txBody>
      </p:sp>
      <p:sp>
        <p:nvSpPr>
          <p:cNvPr id="4" name="Título 1"/>
          <p:cNvSpPr txBox="1">
            <a:spLocks/>
          </p:cNvSpPr>
          <p:nvPr/>
        </p:nvSpPr>
        <p:spPr>
          <a:xfrm>
            <a:off x="609600" y="902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PT" sz="3600" dirty="0">
                <a:solidFill>
                  <a:schemeClr val="tx2"/>
                </a:solidFill>
                <a:latin typeface="Times New Roman" panose="02020603050405020304" pitchFamily="18" charset="0"/>
                <a:cs typeface="Times New Roman" panose="02020603050405020304" pitchFamily="18" charset="0"/>
              </a:rPr>
              <a:t>Análise Ambiental Interna</a:t>
            </a:r>
            <a:endParaRPr lang="pt-PT" sz="36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490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just">
              <a:buNone/>
            </a:pPr>
            <a:r>
              <a:rPr lang="pt-PT" sz="1800" dirty="0" smtClean="0">
                <a:latin typeface="Times New Roman" panose="02020603050405020304" pitchFamily="18" charset="0"/>
                <a:cs typeface="Times New Roman" panose="02020603050405020304" pitchFamily="18" charset="0"/>
              </a:rPr>
              <a:t>A resposta a estas questões só poderá ser encontrada se os gestores analisarem cuidadosamente a cadeia de valor da organização. Só analisando a cadeia de valor é possível perceber em que fases do processo produtivo a empresa cria ou destrói valor a tomar as medida adequadas para ultrapassar essas dificuldades. Uma empresa pode ter várias linhas de produtos ou serviços, mas só uma ou algumas delas podem estar a contribuir para obtenção de lucro e criação de valor, enquanto outras podem estar a gerar prejuízos e destruir valor. </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Só sabendo onde está a criar e a destruir valor o gestor poderá tomar em tempo oportuno as medidas correctivas adequadas. Daí a importância da análise interna da organização. </a:t>
            </a:r>
          </a:p>
        </p:txBody>
      </p:sp>
      <p:sp>
        <p:nvSpPr>
          <p:cNvPr id="4" name="Título 1"/>
          <p:cNvSpPr>
            <a:spLocks noGrp="1"/>
          </p:cNvSpPr>
          <p:nvPr>
            <p:ph type="title"/>
          </p:nvPr>
        </p:nvSpPr>
        <p:spPr/>
        <p:txBody>
          <a:bodyPr>
            <a:normAutofit fontScale="90000"/>
          </a:bodyPr>
          <a:lstStyle/>
          <a:p>
            <a:r>
              <a:rPr lang="pt-PT" sz="3600" dirty="0" smtClean="0">
                <a:latin typeface="Times New Roman" panose="02020603050405020304" pitchFamily="18" charset="0"/>
                <a:cs typeface="Times New Roman" panose="02020603050405020304" pitchFamily="18" charset="0"/>
              </a:rPr>
              <a:t>Análise Ambiental </a:t>
            </a:r>
            <a:r>
              <a:rPr lang="pt-PT" sz="3600" dirty="0">
                <a:latin typeface="Times New Roman" panose="02020603050405020304" pitchFamily="18" charset="0"/>
                <a:cs typeface="Times New Roman" panose="02020603050405020304" pitchFamily="18" charset="0"/>
              </a:rPr>
              <a:t>Interna</a:t>
            </a:r>
            <a:br>
              <a:rPr lang="pt-PT" sz="3600" dirty="0">
                <a:latin typeface="Times New Roman" panose="02020603050405020304" pitchFamily="18" charset="0"/>
                <a:cs typeface="Times New Roman" panose="02020603050405020304" pitchFamily="18" charset="0"/>
              </a:rPr>
            </a:br>
            <a:r>
              <a:rPr lang="pt-PT" sz="3600" dirty="0">
                <a:latin typeface="Times New Roman" panose="02020603050405020304" pitchFamily="18" charset="0"/>
                <a:cs typeface="Times New Roman" panose="02020603050405020304" pitchFamily="18" charset="0"/>
              </a:rPr>
              <a:t>Síntese</a:t>
            </a:r>
            <a:endParaRPr lang="pt-P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2130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r">
              <a:buNone/>
            </a:pPr>
            <a:r>
              <a:rPr lang="pt-PT" sz="1800" dirty="0" smtClean="0">
                <a:latin typeface="Times New Roman" panose="02020603050405020304" pitchFamily="18" charset="0"/>
                <a:cs typeface="Times New Roman" panose="02020603050405020304" pitchFamily="18" charset="0"/>
              </a:rPr>
              <a:t>"As mudanças são a única certeza que temos."</a:t>
            </a:r>
          </a:p>
          <a:p>
            <a:pPr marL="0" indent="0" algn="r">
              <a:buNone/>
            </a:pPr>
            <a:r>
              <a:rPr lang="pt-PT" sz="1800" dirty="0" err="1" smtClean="0">
                <a:latin typeface="Times New Roman" panose="02020603050405020304" pitchFamily="18" charset="0"/>
                <a:cs typeface="Times New Roman" panose="02020603050405020304" pitchFamily="18" charset="0"/>
              </a:rPr>
              <a:t>Toffler</a:t>
            </a:r>
            <a:r>
              <a:rPr lang="pt-PT" sz="1800" dirty="0" smtClean="0">
                <a:latin typeface="Times New Roman" panose="02020603050405020304" pitchFamily="18" charset="0"/>
                <a:cs typeface="Times New Roman" panose="02020603050405020304" pitchFamily="18" charset="0"/>
              </a:rPr>
              <a:t> </a:t>
            </a:r>
          </a:p>
          <a:p>
            <a:pPr marL="0" indent="0" algn="just">
              <a:buNone/>
            </a:pPr>
            <a:endParaRPr lang="pt-PT" sz="1800" i="1"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Todas </a:t>
            </a:r>
            <a:r>
              <a:rPr lang="pt-PT" sz="1800" dirty="0">
                <a:latin typeface="Times New Roman" panose="02020603050405020304" pitchFamily="18" charset="0"/>
                <a:cs typeface="Times New Roman" panose="02020603050405020304" pitchFamily="18" charset="0"/>
              </a:rPr>
              <a:t>as empresas, independentemente da sua dimensão, localização ou missão operam num ambiente externo que as pode </a:t>
            </a:r>
            <a:r>
              <a:rPr lang="pt-PT" sz="1800" dirty="0" smtClean="0">
                <a:latin typeface="Times New Roman" panose="02020603050405020304" pitchFamily="18" charset="0"/>
                <a:cs typeface="Times New Roman" panose="02020603050405020304" pitchFamily="18" charset="0"/>
              </a:rPr>
              <a:t>afectar</a:t>
            </a:r>
            <a:r>
              <a:rPr lang="pt-PT" sz="1800" dirty="0">
                <a:latin typeface="Times New Roman" panose="02020603050405020304" pitchFamily="18" charset="0"/>
                <a:cs typeface="Times New Roman" panose="02020603050405020304" pitchFamily="18" charset="0"/>
              </a:rPr>
              <a:t>. O ambiente externo desempenha um papel decisivo no sucesso ou insucesso das organizações. Os gestores devem, por conseguinte, ter um adequado e completo conhecimento do seu meio envolvente e esforçar-se para operar e competir nesse ambiente competitivo.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 </a:t>
            </a: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5"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Ambientes Externos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5714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m 10"/>
          <p:cNvPicPr>
            <a:picLocks noChangeAspect="1"/>
          </p:cNvPicPr>
          <p:nvPr/>
        </p:nvPicPr>
        <p:blipFill rotWithShape="1">
          <a:blip r:embed="rId2">
            <a:extLst>
              <a:ext uri="{28A0092B-C50C-407E-A947-70E740481C1C}">
                <a14:useLocalDpi xmlns:a14="http://schemas.microsoft.com/office/drawing/2010/main" val="0"/>
              </a:ext>
            </a:extLst>
          </a:blip>
          <a:srcRect b="10478"/>
          <a:stretch/>
        </p:blipFill>
        <p:spPr>
          <a:xfrm>
            <a:off x="1331640" y="3052956"/>
            <a:ext cx="6912768" cy="3640000"/>
          </a:xfrm>
          <a:prstGeom prst="rect">
            <a:avLst/>
          </a:prstGeom>
        </p:spPr>
      </p:pic>
      <p:sp>
        <p:nvSpPr>
          <p:cNvPr id="3" name="Marcador de Posição de Conteúdo 2"/>
          <p:cNvSpPr>
            <a:spLocks noGrp="1"/>
          </p:cNvSpPr>
          <p:nvPr>
            <p:ph idx="1"/>
          </p:nvPr>
        </p:nvSpPr>
        <p:spPr>
          <a:xfrm>
            <a:off x="683568" y="1988840"/>
            <a:ext cx="7745505" cy="3877815"/>
          </a:xfrm>
        </p:spPr>
        <p:txBody>
          <a:bodyPr>
            <a:normAutofit/>
          </a:bodyPr>
          <a:lstStyle/>
          <a:p>
            <a:pPr marL="0" indent="0" algn="just">
              <a:buNone/>
            </a:pPr>
            <a:r>
              <a:rPr lang="pt-PT" sz="1800" dirty="0" smtClean="0">
                <a:latin typeface="Times New Roman" panose="02020603050405020304" pitchFamily="18" charset="0"/>
                <a:cs typeface="Times New Roman" panose="02020603050405020304" pitchFamily="18" charset="0"/>
              </a:rPr>
              <a:t>O ambiente externo inclui o ambiente especifico ou imediato da industria em que a organização opera e sobre o qual exerce algum controlo e o ambiente geral ou mediato que afecta toda a industria e sobre a qual a organização não tem qualquer poder de influenciar.</a:t>
            </a:r>
          </a:p>
          <a:p>
            <a:pPr marL="0" indent="0" algn="just">
              <a:buNone/>
            </a:pPr>
            <a:endParaRPr lang="pt-PT" sz="1800" dirty="0"/>
          </a:p>
        </p:txBody>
      </p:sp>
      <p:sp>
        <p:nvSpPr>
          <p:cNvPr id="12"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Ambientes Externos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0856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Macro ou Geral</a:t>
            </a:r>
          </a:p>
          <a:p>
            <a:pPr marL="0" indent="0" algn="ctr">
              <a:buNone/>
            </a:pPr>
            <a:endParaRPr lang="pt-PT" dirty="0" smtClean="0"/>
          </a:p>
          <a:p>
            <a:pPr marL="0" indent="0" algn="just">
              <a:buNone/>
            </a:pPr>
            <a:r>
              <a:rPr lang="pt-PT" sz="1800" dirty="0" smtClean="0">
                <a:latin typeface="Times New Roman" panose="02020603050405020304" pitchFamily="18" charset="0"/>
                <a:cs typeface="Times New Roman" panose="02020603050405020304" pitchFamily="18" charset="0"/>
              </a:rPr>
              <a:t>O ambiente externo mediato ou geral inclui os factores socioeconómicos, o ambiente global dos negócios, os factores político- legais, os factores tecnológicos, os factores socioculturais e a envolvente económica.  </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Por sua vez, o ambiente económico doméstico refere-se ao ambiente em que a organização conduz os seus negócios e de onde obtém os seus resultados.</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ctr">
              <a:buNone/>
            </a:pPr>
            <a:endParaRPr lang="pt-PT" dirty="0" smtClean="0"/>
          </a:p>
          <a:p>
            <a:pPr marL="0" indent="0">
              <a:buNone/>
            </a:pPr>
            <a:endParaRPr lang="pt-PT" dirty="0" smtClean="0"/>
          </a:p>
          <a:p>
            <a:pPr marL="0" indent="0">
              <a:buNone/>
            </a:pPr>
            <a:endParaRPr lang="pt-PT" dirty="0"/>
          </a:p>
        </p:txBody>
      </p:sp>
      <p:sp>
        <p:nvSpPr>
          <p:cNvPr id="2" name="Título 1"/>
          <p:cNvSpPr>
            <a:spLocks noGrp="1"/>
          </p:cNvSpPr>
          <p:nvPr>
            <p:ph type="title"/>
          </p:nvPr>
        </p:nvSpPr>
        <p:spPr/>
        <p:txBody>
          <a:bodyPr/>
          <a:lstStyle/>
          <a:p>
            <a:r>
              <a:rPr lang="pt-PT" sz="3700" dirty="0">
                <a:latin typeface="Times New Roman" panose="02020603050405020304" pitchFamily="18" charset="0"/>
                <a:cs typeface="Times New Roman" panose="02020603050405020304" pitchFamily="18" charset="0"/>
              </a:rPr>
              <a:t>Ambientes Externos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4994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r>
              <a:rPr lang="pt-PT" sz="2800" dirty="0" smtClean="0">
                <a:latin typeface="Times New Roman" panose="02020603050405020304" pitchFamily="18" charset="0"/>
                <a:cs typeface="Times New Roman" panose="02020603050405020304" pitchFamily="18" charset="0"/>
              </a:rPr>
              <a:t>Tema </a:t>
            </a:r>
            <a:r>
              <a:rPr lang="pt-PT" sz="2800" dirty="0">
                <a:latin typeface="Times New Roman" panose="02020603050405020304" pitchFamily="18" charset="0"/>
                <a:cs typeface="Times New Roman" panose="02020603050405020304" pitchFamily="18" charset="0"/>
              </a:rPr>
              <a:t>bastante </a:t>
            </a:r>
            <a:r>
              <a:rPr lang="pt-PT" sz="2800" dirty="0" smtClean="0">
                <a:latin typeface="Times New Roman" panose="02020603050405020304" pitchFamily="18" charset="0"/>
                <a:cs typeface="Times New Roman" panose="02020603050405020304" pitchFamily="18" charset="0"/>
              </a:rPr>
              <a:t>extenso</a:t>
            </a:r>
          </a:p>
          <a:p>
            <a:r>
              <a:rPr lang="pt-PT" sz="2800" dirty="0" smtClean="0">
                <a:latin typeface="Times New Roman" panose="02020603050405020304" pitchFamily="18" charset="0"/>
                <a:cs typeface="Times New Roman" panose="02020603050405020304" pitchFamily="18" charset="0"/>
              </a:rPr>
              <a:t>Existe </a:t>
            </a:r>
            <a:r>
              <a:rPr lang="pt-PT" sz="2800" dirty="0">
                <a:latin typeface="Times New Roman" panose="02020603050405020304" pitchFamily="18" charset="0"/>
                <a:cs typeface="Times New Roman" panose="02020603050405020304" pitchFamily="18" charset="0"/>
              </a:rPr>
              <a:t>uma elevada correlação entre os </a:t>
            </a:r>
            <a:r>
              <a:rPr lang="pt-PT" sz="2800" dirty="0" smtClean="0">
                <a:latin typeface="Times New Roman" panose="02020603050405020304" pitchFamily="18" charset="0"/>
                <a:cs typeface="Times New Roman" panose="02020603050405020304" pitchFamily="18" charset="0"/>
              </a:rPr>
              <a:t>temas</a:t>
            </a:r>
          </a:p>
          <a:p>
            <a:r>
              <a:rPr lang="pt-PT" sz="2800" dirty="0" smtClean="0">
                <a:latin typeface="Times New Roman" panose="02020603050405020304" pitchFamily="18" charset="0"/>
                <a:cs typeface="Times New Roman" panose="02020603050405020304" pitchFamily="18" charset="0"/>
              </a:rPr>
              <a:t>Dificuldades </a:t>
            </a:r>
            <a:r>
              <a:rPr lang="pt-PT" sz="2800" dirty="0">
                <a:latin typeface="Times New Roman" panose="02020603050405020304" pitchFamily="18" charset="0"/>
                <a:cs typeface="Times New Roman" panose="02020603050405020304" pitchFamily="18" charset="0"/>
              </a:rPr>
              <a:t>em encontrar artigos científicos em português</a:t>
            </a:r>
            <a:r>
              <a:rPr lang="pt-PT" sz="1800" dirty="0">
                <a:latin typeface="Times New Roman" panose="02020603050405020304" pitchFamily="18" charset="0"/>
                <a:cs typeface="Times New Roman" panose="02020603050405020304" pitchFamily="18" charset="0"/>
              </a:rPr>
              <a:t> </a:t>
            </a:r>
          </a:p>
        </p:txBody>
      </p:sp>
      <p:sp>
        <p:nvSpPr>
          <p:cNvPr id="2"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Dificuldades no Estudo do tema</a:t>
            </a:r>
            <a:endParaRPr lang="pt-PT" sz="3700" dirty="0"/>
          </a:p>
        </p:txBody>
      </p:sp>
    </p:spTree>
    <p:extLst>
      <p:ext uri="{BB962C8B-B14F-4D97-AF65-F5344CB8AC3E}">
        <p14:creationId xmlns:p14="http://schemas.microsoft.com/office/powerpoint/2010/main" val="167131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Autofit/>
          </a:bodyPr>
          <a:lstStyle/>
          <a:p>
            <a:pPr marL="0" indent="0" algn="ctr">
              <a:buNone/>
            </a:pPr>
            <a:r>
              <a:rPr lang="pt-PT" sz="1800" b="1" dirty="0">
                <a:latin typeface="Times New Roman" panose="02020603050405020304" pitchFamily="18" charset="0"/>
                <a:cs typeface="Times New Roman" panose="02020603050405020304" pitchFamily="18" charset="0"/>
              </a:rPr>
              <a:t>Ambiente </a:t>
            </a:r>
            <a:r>
              <a:rPr lang="pt-PT" sz="1800" b="1" dirty="0" smtClean="0">
                <a:latin typeface="Times New Roman" panose="02020603050405020304" pitchFamily="18" charset="0"/>
                <a:cs typeface="Times New Roman" panose="02020603050405020304" pitchFamily="18" charset="0"/>
              </a:rPr>
              <a:t>Demográfico </a:t>
            </a:r>
            <a:endParaRPr lang="pt-PT" sz="1800" b="1" dirty="0">
              <a:latin typeface="Times New Roman" panose="02020603050405020304" pitchFamily="18" charset="0"/>
              <a:cs typeface="Times New Roman" panose="02020603050405020304" pitchFamily="18" charset="0"/>
            </a:endParaRPr>
          </a:p>
          <a:p>
            <a:pPr algn="just"/>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a:t>
            </a:r>
            <a:r>
              <a:rPr lang="pt-PT" sz="1800" dirty="0">
                <a:latin typeface="Times New Roman" panose="02020603050405020304" pitchFamily="18" charset="0"/>
                <a:cs typeface="Times New Roman" panose="02020603050405020304" pitchFamily="18" charset="0"/>
              </a:rPr>
              <a:t>demografia refere-se à composição de uma população e define-se por variáveis como a estrutura etária, o género, a distribuição geográfica, a dimensão das famílias, o nível educacional e as profissões. Os </a:t>
            </a:r>
            <a:r>
              <a:rPr lang="pt-PT" sz="1800" dirty="0" smtClean="0">
                <a:latin typeface="Times New Roman" panose="02020603050405020304" pitchFamily="18" charset="0"/>
                <a:cs typeface="Times New Roman" panose="02020603050405020304" pitchFamily="18" charset="0"/>
              </a:rPr>
              <a:t>factores </a:t>
            </a:r>
            <a:r>
              <a:rPr lang="pt-PT" sz="1800" dirty="0">
                <a:latin typeface="Times New Roman" panose="02020603050405020304" pitchFamily="18" charset="0"/>
                <a:cs typeface="Times New Roman" panose="02020603050405020304" pitchFamily="18" charset="0"/>
              </a:rPr>
              <a:t>demográficos </a:t>
            </a:r>
            <a:r>
              <a:rPr lang="pt-PT" sz="1800" dirty="0" smtClean="0">
                <a:latin typeface="Times New Roman" panose="02020603050405020304" pitchFamily="18" charset="0"/>
                <a:cs typeface="Times New Roman" panose="02020603050405020304" pitchFamily="18" charset="0"/>
              </a:rPr>
              <a:t>afectam </a:t>
            </a:r>
            <a:r>
              <a:rPr lang="pt-PT" sz="1800" dirty="0">
                <a:latin typeface="Times New Roman" panose="02020603050405020304" pitchFamily="18" charset="0"/>
                <a:cs typeface="Times New Roman" panose="02020603050405020304" pitchFamily="18" charset="0"/>
              </a:rPr>
              <a:t>a composição do mercado e as características dos clientes, o que naturalmente influencia a oferta de produtos e serviços. </a:t>
            </a:r>
          </a:p>
          <a:p>
            <a:pPr marL="0" indent="0" algn="just">
              <a:buNone/>
            </a:pPr>
            <a:r>
              <a:rPr lang="pt-PT" sz="1800" dirty="0">
                <a:latin typeface="Times New Roman" panose="02020603050405020304" pitchFamily="18" charset="0"/>
                <a:cs typeface="Times New Roman" panose="02020603050405020304" pitchFamily="18" charset="0"/>
              </a:rPr>
              <a:t>As mudanças na composição demográfica influenciam as estratégias das empresas a vários níveis: composição da oferta mais orientada para a população de idade com maior poder de compra, composição do mercado de trabalho, potenciais consumidores. Considerando a continuidade das tendências verificadas em Portugal de diminuição da taxa de natalidade e do aumento da longevidade da população, é de esperar que nas próximas décadas a população portuguesa apresente uma estrutura etária envelhecida, o que terá consequências inevitáveis ao nível das estratégias das empresas e organizações. </a:t>
            </a:r>
          </a:p>
          <a:p>
            <a:pPr marL="0" indent="0" algn="just">
              <a:buNone/>
            </a:pPr>
            <a:endParaRPr lang="pt-PT" sz="1800" dirty="0">
              <a:latin typeface="Times New Roman" panose="02020603050405020304" pitchFamily="18" charset="0"/>
              <a:cs typeface="Times New Roman" panose="02020603050405020304" pitchFamily="18" charset="0"/>
            </a:endParaRPr>
          </a:p>
          <a:p>
            <a:pPr algn="just"/>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Ambientes Externos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2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Ambiente Sociocultural </a:t>
            </a:r>
          </a:p>
          <a:p>
            <a:pPr marL="0" indent="0" algn="ctr">
              <a:buNone/>
            </a:pPr>
            <a:endParaRPr lang="pt-PT" sz="1800" b="1"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O ambiente sociocultural inclui os costumes, os valores e as características demográficas da sociedade e é constituído por instituições e outra forças que afectam os valores básicos da sociedade, as percepções, as preferências e os comportamentos. Os factores socioculturais condicionam a conduta nos negócios porque determinam os padrões de consumo e o tipo de produtos e serviços a produzir e que a sociedade está disposta a aceitar.</a:t>
            </a:r>
          </a:p>
          <a:p>
            <a:pPr algn="just"/>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Ambientes Externos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847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buNone/>
            </a:pPr>
            <a:r>
              <a:rPr lang="pt-PT" sz="1800" dirty="0" smtClean="0">
                <a:latin typeface="Times New Roman" panose="02020603050405020304" pitchFamily="18" charset="0"/>
                <a:cs typeface="Times New Roman" panose="02020603050405020304" pitchFamily="18" charset="0"/>
              </a:rPr>
              <a:t>			</a:t>
            </a:r>
            <a:r>
              <a:rPr lang="pt-PT" sz="1800" b="1" dirty="0" smtClean="0">
                <a:latin typeface="Times New Roman" panose="02020603050405020304" pitchFamily="18" charset="0"/>
                <a:cs typeface="Times New Roman" panose="02020603050405020304" pitchFamily="18" charset="0"/>
              </a:rPr>
              <a:t>Ambiente Sociocultural </a:t>
            </a:r>
          </a:p>
          <a:p>
            <a:pPr marL="0" indent="0" algn="ctr">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As </a:t>
            </a:r>
            <a:r>
              <a:rPr lang="pt-PT" sz="1800" dirty="0">
                <a:latin typeface="Times New Roman" panose="02020603050405020304" pitchFamily="18" charset="0"/>
                <a:cs typeface="Times New Roman" panose="02020603050405020304" pitchFamily="18" charset="0"/>
              </a:rPr>
              <a:t>mudanças dos valores sociais forçam as empresas a adaptar-se às novas condições, nomeadamente desenvolvendo novos produtos, quer para mercados de consumo, quer para mercados industriais. Por exemplo, a procura crescente por parte dos consumidores de uma alimentação saudável obriga as empresas a promoverem as suas linhas de produtos biológicos.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O aumento do número de mulheres no mercado do trabalho e o aumento dos reformados com elevado poder de compra, devem ser acompanhados por uma maior atenção por parte dos gestores de modo a adequar as políticas e estratégias da organização a estas novas tendências que reflectem as mudanças socioculturais, as crenças e as ideias que moldam a sociedade moderna.</a:t>
            </a: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Ambientes Externos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1386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ctr">
              <a:buNone/>
            </a:pPr>
            <a:r>
              <a:rPr lang="pt-PT" sz="1800" b="1" dirty="0">
                <a:latin typeface="Times New Roman" panose="02020603050405020304" pitchFamily="18" charset="0"/>
                <a:cs typeface="Times New Roman" panose="02020603050405020304" pitchFamily="18" charset="0"/>
              </a:rPr>
              <a:t>Ambiente </a:t>
            </a:r>
            <a:r>
              <a:rPr lang="pt-PT" sz="1800" b="1" dirty="0" smtClean="0">
                <a:latin typeface="Times New Roman" panose="02020603050405020304" pitchFamily="18" charset="0"/>
                <a:cs typeface="Times New Roman" panose="02020603050405020304" pitchFamily="18" charset="0"/>
              </a:rPr>
              <a:t>Politico-Legal </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O ambiente político- legal é constituído pelo conjunto de leis, regulamentos e organismos governamentais que condicionam, limitam ou incentivam a </a:t>
            </a:r>
            <a:r>
              <a:rPr lang="pt-PT" sz="1800" dirty="0" smtClean="0">
                <a:latin typeface="Times New Roman" panose="02020603050405020304" pitchFamily="18" charset="0"/>
                <a:cs typeface="Times New Roman" panose="02020603050405020304" pitchFamily="18" charset="0"/>
              </a:rPr>
              <a:t>actividade </a:t>
            </a:r>
            <a:r>
              <a:rPr lang="pt-PT" sz="1800" dirty="0">
                <a:latin typeface="Times New Roman" panose="02020603050405020304" pitchFamily="18" charset="0"/>
                <a:cs typeface="Times New Roman" panose="02020603050405020304" pitchFamily="18" charset="0"/>
              </a:rPr>
              <a:t>económica e social de um país. O desenvolvimento das variáveis politico-legais, como a estabilidade política, as políticas económicas, a legislação governamental, a política fiscal e os investimentos públicos em </a:t>
            </a:r>
            <a:r>
              <a:rPr lang="pt-PT" sz="1800" dirty="0" smtClean="0">
                <a:latin typeface="Times New Roman" panose="02020603050405020304" pitchFamily="18" charset="0"/>
                <a:cs typeface="Times New Roman" panose="02020603050405020304" pitchFamily="18" charset="0"/>
              </a:rPr>
              <a:t>infra-estruturas </a:t>
            </a:r>
            <a:r>
              <a:rPr lang="pt-PT" sz="1800" dirty="0">
                <a:latin typeface="Times New Roman" panose="02020603050405020304" pitchFamily="18" charset="0"/>
                <a:cs typeface="Times New Roman" panose="02020603050405020304" pitchFamily="18" charset="0"/>
              </a:rPr>
              <a:t>e logística, que visam proteger s empresas, os consumidores e a sociedade, </a:t>
            </a:r>
            <a:r>
              <a:rPr lang="pt-PT" sz="1800" dirty="0" smtClean="0">
                <a:latin typeface="Times New Roman" panose="02020603050405020304" pitchFamily="18" charset="0"/>
                <a:cs typeface="Times New Roman" panose="02020603050405020304" pitchFamily="18" charset="0"/>
              </a:rPr>
              <a:t>afecta </a:t>
            </a:r>
            <a:r>
              <a:rPr lang="pt-PT" sz="1800" dirty="0">
                <a:latin typeface="Times New Roman" panose="02020603050405020304" pitchFamily="18" charset="0"/>
                <a:cs typeface="Times New Roman" panose="02020603050405020304" pitchFamily="18" charset="0"/>
              </a:rPr>
              <a:t>profundamente a estratégia e as decisões estratégicas. Por exemplo, as limitações à libertação de CO2 ou a imposição de utilização de determinado tipo de energias, ou ainda as convulsões sociais no país ou em países para onde as empresas exportam uma parte significativa das suas exportações, têm profundas implicações na </a:t>
            </a:r>
            <a:r>
              <a:rPr lang="pt-PT" sz="1800" dirty="0" smtClean="0">
                <a:latin typeface="Times New Roman" panose="02020603050405020304" pitchFamily="18" charset="0"/>
                <a:cs typeface="Times New Roman" panose="02020603050405020304" pitchFamily="18" charset="0"/>
              </a:rPr>
              <a:t>actividade </a:t>
            </a:r>
            <a:r>
              <a:rPr lang="pt-PT" sz="1800" dirty="0">
                <a:latin typeface="Times New Roman" panose="02020603050405020304" pitchFamily="18" charset="0"/>
                <a:cs typeface="Times New Roman" panose="02020603050405020304" pitchFamily="18" charset="0"/>
              </a:rPr>
              <a:t>das organizações. </a:t>
            </a:r>
          </a:p>
          <a:p>
            <a:pPr algn="just"/>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Ambientes Externos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84679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fontScale="92500" lnSpcReduction="10000"/>
          </a:bodyPr>
          <a:lstStyle/>
          <a:p>
            <a:pPr marL="0" indent="0" algn="ctr">
              <a:buNone/>
            </a:pPr>
            <a:r>
              <a:rPr lang="pt-PT" sz="1800" b="1" dirty="0">
                <a:latin typeface="Times New Roman" panose="02020603050405020304" pitchFamily="18" charset="0"/>
                <a:cs typeface="Times New Roman" panose="02020603050405020304" pitchFamily="18" charset="0"/>
              </a:rPr>
              <a:t>Ambiente</a:t>
            </a:r>
            <a:r>
              <a:rPr lang="pt-PT" sz="1800" dirty="0">
                <a:latin typeface="Times New Roman" panose="02020603050405020304" pitchFamily="18" charset="0"/>
                <a:cs typeface="Times New Roman" panose="02020603050405020304" pitchFamily="18" charset="0"/>
              </a:rPr>
              <a:t> </a:t>
            </a:r>
            <a:r>
              <a:rPr lang="pt-PT" sz="1800" b="1" dirty="0" smtClean="0">
                <a:latin typeface="Times New Roman" panose="02020603050405020304" pitchFamily="18" charset="0"/>
                <a:cs typeface="Times New Roman" panose="02020603050405020304" pitchFamily="18" charset="0"/>
              </a:rPr>
              <a:t>Tecnológico </a:t>
            </a:r>
          </a:p>
          <a:p>
            <a:pPr marL="0" indent="0" algn="ctr">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O ambiente tecnológico consiste no conjunto de forças que criam novas tecnologias, novos produtos e novos serviços e novas oportunidades de mercado, com o </a:t>
            </a:r>
            <a:r>
              <a:rPr lang="pt-PT" sz="1800" dirty="0" smtClean="0">
                <a:latin typeface="Times New Roman" panose="02020603050405020304" pitchFamily="18" charset="0"/>
                <a:cs typeface="Times New Roman" panose="02020603050405020304" pitchFamily="18" charset="0"/>
              </a:rPr>
              <a:t>objectivo </a:t>
            </a:r>
            <a:r>
              <a:rPr lang="pt-PT" sz="1800" dirty="0">
                <a:latin typeface="Times New Roman" panose="02020603050405020304" pitchFamily="18" charset="0"/>
                <a:cs typeface="Times New Roman" panose="02020603050405020304" pitchFamily="18" charset="0"/>
              </a:rPr>
              <a:t>final de criar valor para os clientes. É talvez a força mais dramática que marca o destino das organizações, uma vez que o aparecimento de novas tecnologias torna os produtos existentes obsoletos e induz mudanças no estilo de vida dos consumidores. Por sua vez, as mudanças no estilo de vida estimulam muitas vezes o aparecimento de novos produtos que induzem ao aparecimento de novas tecnologias</a:t>
            </a:r>
            <a:r>
              <a:rPr lang="pt-PT" sz="1800" dirty="0" smtClean="0">
                <a:latin typeface="Times New Roman" panose="02020603050405020304" pitchFamily="18" charset="0"/>
                <a:cs typeface="Times New Roman" panose="02020603050405020304" pitchFamily="18" charset="0"/>
              </a:rPr>
              <a:t>.</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tecnologia inclui o conhecimento humano, os métodos de trabalho, os equipamentos físicos, os equipamentos electrónicos e de comunicações e vários sistemas que contribuem para melhorar a rendibilidade dos negócios. </a:t>
            </a:r>
          </a:p>
          <a:p>
            <a:pPr marL="0" indent="0" algn="just">
              <a:buNone/>
            </a:pPr>
            <a:r>
              <a:rPr lang="pt-PT" sz="1800" dirty="0" smtClean="0">
                <a:latin typeface="Times New Roman" panose="02020603050405020304" pitchFamily="18" charset="0"/>
                <a:cs typeface="Times New Roman" panose="02020603050405020304" pitchFamily="18" charset="0"/>
              </a:rPr>
              <a:t> </a:t>
            </a:r>
            <a:endParaRPr lang="pt-PT" sz="1800" dirty="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Ambientes Externos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910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lnSpcReduction="10000"/>
          </a:bodyPr>
          <a:lstStyle/>
          <a:p>
            <a:pPr marL="0" indent="0" algn="ctr">
              <a:buNone/>
            </a:pPr>
            <a:r>
              <a:rPr lang="pt-PT" sz="1800" b="1" dirty="0" smtClean="0">
                <a:latin typeface="Times New Roman" panose="02020603050405020304" pitchFamily="18" charset="0"/>
                <a:cs typeface="Times New Roman" panose="02020603050405020304" pitchFamily="18" charset="0"/>
              </a:rPr>
              <a:t>Ambiente Internacional </a:t>
            </a:r>
          </a:p>
          <a:p>
            <a:pPr marL="0" indent="0" algn="ctr">
              <a:buNone/>
            </a:pPr>
            <a:endParaRPr lang="pt-PT" sz="1800" b="1"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O ambiente internacional refere-se às forças internacionais ou oportunidades de mercado provenientes de países que afectam os negócios da organização. </a:t>
            </a:r>
          </a:p>
          <a:p>
            <a:pPr marL="0" indent="0" algn="just">
              <a:buNone/>
            </a:pPr>
            <a:r>
              <a:rPr lang="pt-PT" sz="1800" dirty="0" smtClean="0">
                <a:latin typeface="Times New Roman" panose="02020603050405020304" pitchFamily="18" charset="0"/>
                <a:cs typeface="Times New Roman" panose="02020603050405020304" pitchFamily="18" charset="0"/>
              </a:rPr>
              <a:t>O ambiente internacional inclui, nomeadamente, os acordos de comércio internacional, as condições económicas internacionais, a instabilidade politica, novos concorrentes, clientes e fornecedores internacionais. Hoje em dia as empresas concorrem numa base global, pelo que os factores internacionais têm uma importância acrescida. </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O crescente poder económico da China e da Índia no panorama internacional tem mudado drasticamente o ambiente internacional dos negócios. Esses dois países, juntamente com o Brasil e a Coreia, têm população, capacidades e dinamismo suficientes para mudar o panorama económico mundial do século XXI. </a:t>
            </a: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Ambientes Externos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6016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Ambiente Económico </a:t>
            </a:r>
          </a:p>
          <a:p>
            <a:pPr marL="0" indent="0" algn="ctr">
              <a:buNone/>
            </a:pPr>
            <a:endParaRPr lang="pt-PT" sz="1800" b="1"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O ambiente económico refere-se às condições existentes no sistema económico, que afectam o poder de compra e os padrões de consumo dos consumidores. Os países e regiões variam muito nos seus níveis e distribuição de rendimento. Alguns países têm economias de subsistência, que oferecem poucas oportunidades de mercado, enquanto outros são economias industrias evoluídas, que constituem bons mercados para os diferentes produtos. Se a economia está a crescer e a população está empregada, então uma empresa em crescimento terá de pagar salários mais elevados e oferecer mais benefícios para atrair trabalhadores de outras empresas, mas se existe muito desemprego, então a empresa poderá pagar salários mais baixos e oferecer menos benefícios.</a:t>
            </a:r>
          </a:p>
          <a:p>
            <a:pPr algn="just"/>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Ambientes Externos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77500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Ambiente Económico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As condições económicas influenciam os planos estratégicos no que se refere à oferta do produto, preço e estratégias de promoção, uma vez que determinam os padrões de despesa dos consumidores, das empresas e dos governos. É necessário estar atento às principais tendências do mercado e aos padrões de consumo, tanto no país como nos mercados internacionais, por onde encaminham as suas exportações. É essencial indagar as variáveis económicas como por exemplo, se o país está em expansão ou recessão, o nível do produto interno produto (PIB), as taxas de câmbio, as taxas de juro, a inflação, o nível salarial, as tarifas de importação ou exportação, a taxa de desemprego ou os custos da energia. As organizações devem monitorizar o ciclo económico e antecipar as tendências dos consumidores para se adaptarem internamente às novas condições de mercado. </a:t>
            </a: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Ambientes Externos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233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Ambiente Competitivo</a:t>
            </a:r>
            <a:r>
              <a:rPr lang="pt-PT" sz="1800" dirty="0" smtClean="0">
                <a:latin typeface="Times New Roman" panose="02020603050405020304" pitchFamily="18" charset="0"/>
                <a:cs typeface="Times New Roman" panose="02020603050405020304" pitchFamily="18" charset="0"/>
              </a:rPr>
              <a:t> </a:t>
            </a:r>
          </a:p>
          <a:p>
            <a:pPr marL="0" indent="0" algn="ctr">
              <a:buNone/>
            </a:pPr>
            <a:endParaRPr lang="pt-PT" sz="1800" dirty="0">
              <a:latin typeface="Times New Roman" panose="02020603050405020304" pitchFamily="18" charset="0"/>
              <a:cs typeface="Times New Roman" panose="02020603050405020304" pitchFamily="18" charset="0"/>
            </a:endParaRPr>
          </a:p>
          <a:p>
            <a:pPr marL="0" indent="0" algn="ctr">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Num ambiente competitivo como o que vivemos, as organizações devem convencer os compradores que devem comprar os seus produtos em vez dos produtos da concorrência. Os responsáveis de marketing, no desenvolvimento dos seus programas, devem ter em conta as condições económicas, dado que os recursos dos consumidores ou compradores são limitados e cada euro gasto num produto não pode ser disponibilizado para compra de outros produtos. O objectivo dos programas de marketing é tornar os seus produtos mais atractivos para o cliente, quer em termos de qualidade, quer em termos de preço. </a:t>
            </a:r>
          </a:p>
          <a:p>
            <a:pPr marL="0" indent="0">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Ambientes Externos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1782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fontScale="92500"/>
          </a:bodyPr>
          <a:lstStyle/>
          <a:p>
            <a:pPr marL="0" indent="0" algn="just">
              <a:buNone/>
            </a:pPr>
            <a:r>
              <a:rPr lang="pt-PT" sz="1800" dirty="0" smtClean="0">
                <a:latin typeface="Times New Roman" panose="02020603050405020304" pitchFamily="18" charset="0"/>
                <a:cs typeface="Times New Roman" panose="02020603050405020304" pitchFamily="18" charset="0"/>
              </a:rPr>
              <a:t>A actividade em qualquer indústria está sujeita às regras da concorrência. </a:t>
            </a:r>
          </a:p>
          <a:p>
            <a:pPr marL="0" indent="0" algn="just">
              <a:buNone/>
            </a:pPr>
            <a:r>
              <a:rPr lang="pt-PT" sz="1800" dirty="0" smtClean="0">
                <a:latin typeface="Times New Roman" panose="02020603050405020304" pitchFamily="18" charset="0"/>
                <a:cs typeface="Times New Roman" panose="02020603050405020304" pitchFamily="18" charset="0"/>
              </a:rPr>
              <a:t>É através da análise e compreensão do modo e funcionamento, da estrutura da indústria e da forma como esta afecta a empresa que deve emergir a estratégia competitiva</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err="1" smtClean="0">
                <a:latin typeface="Times New Roman" panose="02020603050405020304" pitchFamily="18" charset="0"/>
                <a:cs typeface="Times New Roman" panose="02020603050405020304" pitchFamily="18" charset="0"/>
              </a:rPr>
              <a:t>Porter</a:t>
            </a:r>
            <a:r>
              <a:rPr lang="pt-PT" sz="1800" dirty="0" smtClean="0">
                <a:latin typeface="Times New Roman" panose="02020603050405020304" pitchFamily="18" charset="0"/>
                <a:cs typeface="Times New Roman" panose="02020603050405020304" pitchFamily="18" charset="0"/>
              </a:rPr>
              <a:t>, </a:t>
            </a:r>
            <a:r>
              <a:rPr lang="pt-PT" sz="1800" dirty="0">
                <a:latin typeface="Times New Roman" panose="02020603050405020304" pitchFamily="18" charset="0"/>
                <a:cs typeface="Times New Roman" panose="02020603050405020304" pitchFamily="18" charset="0"/>
              </a:rPr>
              <a:t>afirma que o potencial de lucro de uma indústria é determinado principalmente pela intensidade concorrencial na indústria, que depende de cinco forças competitivas</a:t>
            </a:r>
            <a:r>
              <a:rPr lang="pt-PT" sz="1800" dirty="0" smtClean="0">
                <a:latin typeface="Times New Roman" panose="02020603050405020304" pitchFamily="18" charset="0"/>
                <a:cs typeface="Times New Roman" panose="02020603050405020304" pitchFamily="18" charset="0"/>
              </a:rPr>
              <a:t>:</a:t>
            </a:r>
          </a:p>
          <a:p>
            <a:pPr algn="just"/>
            <a:endParaRPr lang="pt-PT" sz="1800" dirty="0">
              <a:latin typeface="Times New Roman" panose="02020603050405020304" pitchFamily="18" charset="0"/>
              <a:cs typeface="Times New Roman" panose="02020603050405020304" pitchFamily="18" charset="0"/>
            </a:endParaRPr>
          </a:p>
          <a:p>
            <a:pPr lvl="0" algn="just"/>
            <a:r>
              <a:rPr lang="pt-PT" sz="1800" dirty="0">
                <a:latin typeface="Times New Roman" panose="02020603050405020304" pitchFamily="18" charset="0"/>
                <a:cs typeface="Times New Roman" panose="02020603050405020304" pitchFamily="18" charset="0"/>
              </a:rPr>
              <a:t>Rivalidade entre os concorrentes;</a:t>
            </a:r>
          </a:p>
          <a:p>
            <a:pPr lvl="0" algn="just"/>
            <a:r>
              <a:rPr lang="pt-PT" sz="1800" dirty="0">
                <a:latin typeface="Times New Roman" panose="02020603050405020304" pitchFamily="18" charset="0"/>
                <a:cs typeface="Times New Roman" panose="02020603050405020304" pitchFamily="18" charset="0"/>
              </a:rPr>
              <a:t>Ameaça de novas entradas;</a:t>
            </a:r>
          </a:p>
          <a:p>
            <a:pPr lvl="0" algn="just"/>
            <a:r>
              <a:rPr lang="pt-PT" sz="1800" dirty="0" smtClean="0">
                <a:latin typeface="Times New Roman" panose="02020603050405020304" pitchFamily="18" charset="0"/>
                <a:cs typeface="Times New Roman" panose="02020603050405020304" pitchFamily="18" charset="0"/>
              </a:rPr>
              <a:t>Ameaça de produtos substitutos;                </a:t>
            </a:r>
          </a:p>
          <a:p>
            <a:pPr lvl="0" algn="just"/>
            <a:r>
              <a:rPr lang="pt-PT" sz="1800" dirty="0" smtClean="0">
                <a:latin typeface="Times New Roman" panose="02020603050405020304" pitchFamily="18" charset="0"/>
                <a:cs typeface="Times New Roman" panose="02020603050405020304" pitchFamily="18" charset="0"/>
              </a:rPr>
              <a:t>Poder </a:t>
            </a:r>
            <a:r>
              <a:rPr lang="pt-PT" sz="1800" dirty="0">
                <a:latin typeface="Times New Roman" panose="02020603050405020304" pitchFamily="18" charset="0"/>
                <a:cs typeface="Times New Roman" panose="02020603050405020304" pitchFamily="18" charset="0"/>
              </a:rPr>
              <a:t>negocial dos clientes;</a:t>
            </a:r>
          </a:p>
          <a:p>
            <a:pPr algn="just"/>
            <a:r>
              <a:rPr lang="pt-PT" sz="1800" dirty="0">
                <a:latin typeface="Times New Roman" panose="02020603050405020304" pitchFamily="18" charset="0"/>
                <a:cs typeface="Times New Roman" panose="02020603050405020304" pitchFamily="18" charset="0"/>
              </a:rPr>
              <a:t>Poder negocial dos fornecedores</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Industrial</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
        <p:nvSpPr>
          <p:cNvPr id="2" name="Chaveta à direita 1"/>
          <p:cNvSpPr/>
          <p:nvPr/>
        </p:nvSpPr>
        <p:spPr>
          <a:xfrm>
            <a:off x="3995936" y="4365104"/>
            <a:ext cx="432048" cy="1512168"/>
          </a:xfrm>
          <a:prstGeom prst="rightBrace">
            <a:avLst>
              <a:gd name="adj1" fmla="val 8333"/>
              <a:gd name="adj2" fmla="val 4609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PT"/>
          </a:p>
        </p:txBody>
      </p:sp>
      <p:sp>
        <p:nvSpPr>
          <p:cNvPr id="5" name="CaixaDeTexto 4"/>
          <p:cNvSpPr txBox="1"/>
          <p:nvPr/>
        </p:nvSpPr>
        <p:spPr>
          <a:xfrm>
            <a:off x="4644008" y="4365104"/>
            <a:ext cx="3168352" cy="140038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spcBef>
                <a:spcPct val="20000"/>
              </a:spcBef>
              <a:buClr>
                <a:schemeClr val="accent1"/>
              </a:buClr>
            </a:pPr>
            <a:r>
              <a:rPr lang="pt-PT" sz="1700" dirty="0">
                <a:solidFill>
                  <a:schemeClr val="tx1">
                    <a:lumMod val="85000"/>
                    <a:lumOff val="15000"/>
                  </a:schemeClr>
                </a:solidFill>
                <a:latin typeface="Times New Roman" panose="02020603050405020304" pitchFamily="18" charset="0"/>
                <a:cs typeface="Times New Roman" panose="02020603050405020304" pitchFamily="18" charset="0"/>
              </a:rPr>
              <a:t>Se todas estas forças forem fortes, então é muito provável que uma empresa que queira entrar no negócio não obtenha uma boa rendibilidade. </a:t>
            </a:r>
          </a:p>
        </p:txBody>
      </p:sp>
    </p:spTree>
    <p:extLst>
      <p:ext uri="{BB962C8B-B14F-4D97-AF65-F5344CB8AC3E}">
        <p14:creationId xmlns:p14="http://schemas.microsoft.com/office/powerpoint/2010/main" val="4184907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r>
              <a:rPr lang="pt-PT" sz="2800" dirty="0" smtClean="0">
                <a:latin typeface="Times New Roman" panose="02020603050405020304" pitchFamily="18" charset="0"/>
                <a:cs typeface="Times New Roman" panose="02020603050405020304" pitchFamily="18" charset="0"/>
              </a:rPr>
              <a:t>Análise Ambiental Interna</a:t>
            </a:r>
          </a:p>
          <a:p>
            <a:r>
              <a:rPr lang="pt-PT" sz="2800" dirty="0" smtClean="0">
                <a:latin typeface="Times New Roman" panose="02020603050405020304" pitchFamily="18" charset="0"/>
                <a:cs typeface="Times New Roman" panose="02020603050405020304" pitchFamily="18" charset="0"/>
              </a:rPr>
              <a:t>Ambientes externos</a:t>
            </a:r>
          </a:p>
          <a:p>
            <a:r>
              <a:rPr lang="pt-PT" sz="2800" dirty="0" smtClean="0">
                <a:latin typeface="Times New Roman" panose="02020603050405020304" pitchFamily="18" charset="0"/>
                <a:cs typeface="Times New Roman" panose="02020603050405020304" pitchFamily="18" charset="0"/>
              </a:rPr>
              <a:t>Grupos Estratégicos</a:t>
            </a:r>
          </a:p>
          <a:p>
            <a:r>
              <a:rPr lang="pt-PT" sz="2800" dirty="0" smtClean="0">
                <a:latin typeface="Times New Roman" panose="02020603050405020304" pitchFamily="18" charset="0"/>
                <a:cs typeface="Times New Roman" panose="02020603050405020304" pitchFamily="18" charset="0"/>
              </a:rPr>
              <a:t>Modelo das Cinco Forças de </a:t>
            </a:r>
            <a:r>
              <a:rPr lang="pt-PT" sz="2800" dirty="0" err="1" smtClean="0">
                <a:latin typeface="Times New Roman" panose="02020603050405020304" pitchFamily="18" charset="0"/>
                <a:cs typeface="Times New Roman" panose="02020603050405020304" pitchFamily="18" charset="0"/>
              </a:rPr>
              <a:t>Porter</a:t>
            </a:r>
            <a:endParaRPr lang="pt-PT" sz="2800" dirty="0" smtClean="0">
              <a:latin typeface="Times New Roman" panose="02020603050405020304" pitchFamily="18" charset="0"/>
              <a:cs typeface="Times New Roman" panose="02020603050405020304" pitchFamily="18" charset="0"/>
            </a:endParaRPr>
          </a:p>
          <a:p>
            <a:r>
              <a:rPr lang="pt-PT" sz="2800" dirty="0" smtClean="0">
                <a:latin typeface="Times New Roman" panose="02020603050405020304" pitchFamily="18" charset="0"/>
                <a:cs typeface="Times New Roman" panose="02020603050405020304" pitchFamily="18" charset="0"/>
              </a:rPr>
              <a:t>Ciclo de vida da indústria</a:t>
            </a:r>
          </a:p>
          <a:p>
            <a:r>
              <a:rPr lang="pt-PT" sz="2800" dirty="0" smtClean="0">
                <a:latin typeface="Times New Roman" panose="02020603050405020304" pitchFamily="18" charset="0"/>
                <a:cs typeface="Times New Roman" panose="02020603050405020304" pitchFamily="18" charset="0"/>
              </a:rPr>
              <a:t>Acções e respostas competitivas </a:t>
            </a:r>
          </a:p>
          <a:p>
            <a:r>
              <a:rPr lang="pt-PT" sz="2800" dirty="0" smtClean="0">
                <a:latin typeface="Times New Roman" panose="02020603050405020304" pitchFamily="18" charset="0"/>
                <a:cs typeface="Times New Roman" panose="02020603050405020304" pitchFamily="18" charset="0"/>
              </a:rPr>
              <a:t>Novos Paradigmas de Análise de Mercado  </a:t>
            </a:r>
          </a:p>
          <a:p>
            <a:pPr marL="0" indent="0">
              <a:buNone/>
            </a:pPr>
            <a:endParaRPr lang="pt-PT" sz="2800" dirty="0" smtClean="0">
              <a:latin typeface="Times New Roman" panose="02020603050405020304" pitchFamily="18" charset="0"/>
              <a:cs typeface="Times New Roman" panose="02020603050405020304" pitchFamily="18" charset="0"/>
            </a:endParaRPr>
          </a:p>
        </p:txBody>
      </p:sp>
      <p:sp>
        <p:nvSpPr>
          <p:cNvPr id="2"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Temas a abordar:</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722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23528" y="1700808"/>
            <a:ext cx="8229600" cy="5616624"/>
          </a:xfrm>
        </p:spPr>
        <p:txBody>
          <a:bodyPr>
            <a:noAutofit/>
          </a:bodyPr>
          <a:lstStyle/>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Segundo este modelo, uma industria é tanto mais atractiva quanto menor for a intensidade das cinco forças competitivas.</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b="1" dirty="0" smtClean="0">
                <a:latin typeface="Times New Roman" panose="02020603050405020304" pitchFamily="18" charset="0"/>
                <a:cs typeface="Times New Roman" panose="02020603050405020304" pitchFamily="18" charset="0"/>
              </a:rPr>
              <a:t>Rivalidade entre os Concorrentes </a:t>
            </a:r>
          </a:p>
          <a:p>
            <a:pPr marL="0" indent="0" algn="just">
              <a:buNone/>
            </a:pPr>
            <a:r>
              <a:rPr lang="pt-PT" sz="1800" dirty="0" smtClean="0">
                <a:latin typeface="Times New Roman" panose="02020603050405020304" pitchFamily="18" charset="0"/>
                <a:cs typeface="Times New Roman" panose="02020603050405020304" pitchFamily="18" charset="0"/>
              </a:rPr>
              <a:t>Os determinantes do nível de rivalidade podem consistir em causas internas ou externas à indústria, podendo referir-se a título de exemplo:</a:t>
            </a:r>
          </a:p>
          <a:p>
            <a:pPr marL="0" indent="0" algn="just">
              <a:buNone/>
            </a:pPr>
            <a:r>
              <a:rPr lang="pt-PT" sz="1800" dirty="0" smtClean="0">
                <a:latin typeface="Times New Roman" panose="02020603050405020304" pitchFamily="18" charset="0"/>
                <a:cs typeface="Times New Roman" panose="02020603050405020304" pitchFamily="18" charset="0"/>
              </a:rPr>
              <a:t> </a:t>
            </a:r>
          </a:p>
          <a:p>
            <a:pPr indent="0" algn="just">
              <a:buNone/>
            </a:pPr>
            <a:r>
              <a:rPr lang="pt-PT" sz="1800" dirty="0" smtClean="0">
                <a:latin typeface="Times New Roman" panose="02020603050405020304" pitchFamily="18" charset="0"/>
                <a:cs typeface="Times New Roman" panose="02020603050405020304" pitchFamily="18" charset="0"/>
              </a:rPr>
              <a:t>	Número de empresas presentes na indústria</a:t>
            </a:r>
          </a:p>
          <a:p>
            <a:pPr marL="0" indent="442913" algn="just">
              <a:buNone/>
            </a:pPr>
            <a:r>
              <a:rPr lang="pt-PT" sz="1800" dirty="0" smtClean="0">
                <a:latin typeface="Times New Roman" panose="02020603050405020304" pitchFamily="18" charset="0"/>
                <a:cs typeface="Times New Roman" panose="02020603050405020304" pitchFamily="18" charset="0"/>
              </a:rPr>
              <a:t>	Taxa de crescimento do mercado </a:t>
            </a:r>
          </a:p>
          <a:p>
            <a:pPr marL="0" indent="442913" algn="just">
              <a:buNone/>
            </a:pPr>
            <a:r>
              <a:rPr lang="pt-PT" sz="1800" dirty="0">
                <a:latin typeface="Times New Roman" panose="02020603050405020304" pitchFamily="18" charset="0"/>
                <a:cs typeface="Times New Roman" panose="02020603050405020304" pitchFamily="18" charset="0"/>
              </a:rPr>
              <a:t> </a:t>
            </a:r>
            <a:r>
              <a:rPr lang="pt-PT" sz="1800" dirty="0" smtClean="0">
                <a:latin typeface="Times New Roman" panose="02020603050405020304" pitchFamily="18" charset="0"/>
                <a:cs typeface="Times New Roman" panose="02020603050405020304" pitchFamily="18" charset="0"/>
              </a:rPr>
              <a:t>       Diferenciação do produto/ serviço</a:t>
            </a:r>
          </a:p>
          <a:p>
            <a:pPr marL="0" indent="442913" algn="just">
              <a:buNone/>
            </a:pPr>
            <a:r>
              <a:rPr lang="pt-PT" sz="1800" dirty="0" smtClean="0">
                <a:latin typeface="Times New Roman" panose="02020603050405020304" pitchFamily="18" charset="0"/>
                <a:cs typeface="Times New Roman" panose="02020603050405020304" pitchFamily="18" charset="0"/>
              </a:rPr>
              <a:t>	Nível de custos fixos</a:t>
            </a:r>
          </a:p>
          <a:p>
            <a:pPr marL="0" indent="442913" algn="just">
              <a:buNone/>
            </a:pPr>
            <a:r>
              <a:rPr lang="pt-PT" sz="1800" dirty="0" smtClean="0">
                <a:latin typeface="Times New Roman" panose="02020603050405020304" pitchFamily="18" charset="0"/>
                <a:cs typeface="Times New Roman" panose="02020603050405020304" pitchFamily="18" charset="0"/>
              </a:rPr>
              <a:t>	Barreiras à saída </a:t>
            </a:r>
          </a:p>
          <a:p>
            <a:pPr marL="0" indent="442913" algn="just">
              <a:buNone/>
            </a:pPr>
            <a:r>
              <a:rPr lang="pt-PT" sz="1800" dirty="0" smtClean="0">
                <a:latin typeface="Times New Roman" panose="02020603050405020304" pitchFamily="18" charset="0"/>
                <a:cs typeface="Times New Roman" panose="02020603050405020304" pitchFamily="18" charset="0"/>
              </a:rPr>
              <a:t>	Importância do negócio </a:t>
            </a:r>
          </a:p>
          <a:p>
            <a:pPr marL="0" indent="442913"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Industrial</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32703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95536" y="1124744"/>
            <a:ext cx="8229600" cy="4525963"/>
          </a:xfrm>
        </p:spPr>
        <p:txBody>
          <a:bodyPr>
            <a:noAutofit/>
          </a:bodyPr>
          <a:lstStyle/>
          <a:p>
            <a:pPr marL="0" lvl="0" indent="0" algn="just">
              <a:buNone/>
            </a:pPr>
            <a:endParaRPr lang="pt-PT" sz="1800" dirty="0" smtClean="0">
              <a:latin typeface="Times New Roman" panose="02020603050405020304" pitchFamily="18" charset="0"/>
              <a:cs typeface="Times New Roman" panose="02020603050405020304" pitchFamily="18" charset="0"/>
            </a:endParaRPr>
          </a:p>
          <a:p>
            <a:pPr marL="0" lv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b="1" dirty="0">
                <a:latin typeface="Times New Roman" panose="02020603050405020304" pitchFamily="18" charset="0"/>
                <a:cs typeface="Times New Roman" panose="02020603050405020304" pitchFamily="18" charset="0"/>
              </a:rPr>
              <a:t>Ameaça de Novas Entradas </a:t>
            </a: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A entrada de novos concorrentes tem impacto no desempenho das empresas já instaladas, obrigando-as a tomar comportamentos reactivos. Consequências: </a:t>
            </a:r>
          </a:p>
          <a:p>
            <a:pPr marL="0" indent="0" algn="just">
              <a:buNone/>
            </a:pPr>
            <a:r>
              <a:rPr lang="pt-PT" sz="1800" dirty="0" smtClean="0">
                <a:latin typeface="Times New Roman" panose="02020603050405020304" pitchFamily="18" charset="0"/>
                <a:cs typeface="Times New Roman" panose="02020603050405020304" pitchFamily="18" charset="0"/>
              </a:rPr>
              <a:t>Aumento </a:t>
            </a:r>
            <a:r>
              <a:rPr lang="pt-PT" sz="1800" dirty="0">
                <a:latin typeface="Times New Roman" panose="02020603050405020304" pitchFamily="18" charset="0"/>
                <a:cs typeface="Times New Roman" panose="02020603050405020304" pitchFamily="18" charset="0"/>
              </a:rPr>
              <a:t>da capacidade instalada;</a:t>
            </a:r>
          </a:p>
          <a:p>
            <a:pPr marL="0" indent="0" algn="just">
              <a:buNone/>
            </a:pPr>
            <a:r>
              <a:rPr lang="pt-PT" sz="1800" dirty="0" smtClean="0">
                <a:latin typeface="Times New Roman" panose="02020603050405020304" pitchFamily="18" charset="0"/>
                <a:cs typeface="Times New Roman" panose="02020603050405020304" pitchFamily="18" charset="0"/>
              </a:rPr>
              <a:t>Luta </a:t>
            </a:r>
            <a:r>
              <a:rPr lang="pt-PT" sz="1800" dirty="0">
                <a:latin typeface="Times New Roman" panose="02020603050405020304" pitchFamily="18" charset="0"/>
                <a:cs typeface="Times New Roman" panose="02020603050405020304" pitchFamily="18" charset="0"/>
              </a:rPr>
              <a:t>por quota de mercado </a:t>
            </a:r>
          </a:p>
          <a:p>
            <a:pPr marL="0" indent="0" algn="just">
              <a:buNone/>
            </a:pPr>
            <a:r>
              <a:rPr lang="pt-PT" sz="1800" dirty="0" smtClean="0">
                <a:latin typeface="Times New Roman" panose="02020603050405020304" pitchFamily="18" charset="0"/>
                <a:cs typeface="Times New Roman" panose="02020603050405020304" pitchFamily="18" charset="0"/>
              </a:rPr>
              <a:t>Acréscimo </a:t>
            </a:r>
            <a:r>
              <a:rPr lang="pt-PT" sz="1800" dirty="0">
                <a:latin typeface="Times New Roman" panose="02020603050405020304" pitchFamily="18" charset="0"/>
                <a:cs typeface="Times New Roman" panose="02020603050405020304" pitchFamily="18" charset="0"/>
              </a:rPr>
              <a:t>no consumo de recursos.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a:t>
            </a:r>
            <a:r>
              <a:rPr lang="pt-PT" sz="1800" b="1" dirty="0" smtClean="0">
                <a:latin typeface="Times New Roman" panose="02020603050405020304" pitchFamily="18" charset="0"/>
                <a:cs typeface="Times New Roman" panose="02020603050405020304" pitchFamily="18" charset="0"/>
              </a:rPr>
              <a:t>Ameaça </a:t>
            </a:r>
            <a:r>
              <a:rPr lang="pt-PT" sz="1800" b="1" dirty="0">
                <a:latin typeface="Times New Roman" panose="02020603050405020304" pitchFamily="18" charset="0"/>
                <a:cs typeface="Times New Roman" panose="02020603050405020304" pitchFamily="18" charset="0"/>
              </a:rPr>
              <a:t>de </a:t>
            </a:r>
            <a:r>
              <a:rPr lang="pt-PT" sz="1800" b="1" dirty="0" smtClean="0">
                <a:latin typeface="Times New Roman" panose="02020603050405020304" pitchFamily="18" charset="0"/>
                <a:cs typeface="Times New Roman" panose="02020603050405020304" pitchFamily="18" charset="0"/>
              </a:rPr>
              <a:t>Entrada </a:t>
            </a:r>
            <a:r>
              <a:rPr lang="pt-PT" sz="1800" b="1" dirty="0">
                <a:latin typeface="Times New Roman" panose="02020603050405020304" pitchFamily="18" charset="0"/>
                <a:cs typeface="Times New Roman" panose="02020603050405020304" pitchFamily="18" charset="0"/>
              </a:rPr>
              <a:t>de </a:t>
            </a:r>
            <a:r>
              <a:rPr lang="pt-PT" sz="1800" b="1" dirty="0" smtClean="0">
                <a:latin typeface="Times New Roman" panose="02020603050405020304" pitchFamily="18" charset="0"/>
                <a:cs typeface="Times New Roman" panose="02020603050405020304" pitchFamily="18" charset="0"/>
              </a:rPr>
              <a:t>Novos Concorrentes </a:t>
            </a:r>
            <a:r>
              <a:rPr lang="pt-PT" sz="1800" dirty="0">
                <a:latin typeface="Times New Roman" panose="02020603050405020304" pitchFamily="18" charset="0"/>
                <a:cs typeface="Times New Roman" panose="02020603050405020304" pitchFamily="18" charset="0"/>
              </a:rPr>
              <a:t>num mercado depende da existência de barreiras à entrada e das </a:t>
            </a:r>
            <a:r>
              <a:rPr lang="pt-PT" sz="1800" dirty="0" smtClean="0">
                <a:latin typeface="Times New Roman" panose="02020603050405020304" pitchFamily="18" charset="0"/>
                <a:cs typeface="Times New Roman" panose="02020603050405020304" pitchFamily="18" charset="0"/>
              </a:rPr>
              <a:t>acções </a:t>
            </a:r>
            <a:r>
              <a:rPr lang="pt-PT" sz="1800" dirty="0">
                <a:latin typeface="Times New Roman" panose="02020603050405020304" pitchFamily="18" charset="0"/>
                <a:cs typeface="Times New Roman" panose="02020603050405020304" pitchFamily="18" charset="0"/>
              </a:rPr>
              <a:t>de retaliação, designadamente: </a:t>
            </a:r>
          </a:p>
          <a:p>
            <a:pPr marL="0" lvl="0" indent="0" algn="just">
              <a:buNone/>
            </a:pPr>
            <a:r>
              <a:rPr lang="pt-PT" sz="1800" dirty="0">
                <a:latin typeface="Times New Roman" panose="02020603050405020304" pitchFamily="18" charset="0"/>
                <a:cs typeface="Times New Roman" panose="02020603050405020304" pitchFamily="18" charset="0"/>
              </a:rPr>
              <a:t>Economias de escala</a:t>
            </a:r>
          </a:p>
          <a:p>
            <a:pPr marL="0" lvl="0" indent="0" algn="just">
              <a:buNone/>
            </a:pPr>
            <a:r>
              <a:rPr lang="pt-PT" sz="1800" dirty="0">
                <a:latin typeface="Times New Roman" panose="02020603050405020304" pitchFamily="18" charset="0"/>
                <a:cs typeface="Times New Roman" panose="02020603050405020304" pitchFamily="18" charset="0"/>
              </a:rPr>
              <a:t>Diferenciação de produtos </a:t>
            </a:r>
          </a:p>
          <a:p>
            <a:pPr marL="0" lvl="0" indent="0" algn="just">
              <a:buNone/>
            </a:pPr>
            <a:r>
              <a:rPr lang="pt-PT" sz="1800" dirty="0">
                <a:latin typeface="Times New Roman" panose="02020603050405020304" pitchFamily="18" charset="0"/>
                <a:cs typeface="Times New Roman" panose="02020603050405020304" pitchFamily="18" charset="0"/>
              </a:rPr>
              <a:t>Volume de investimento </a:t>
            </a:r>
          </a:p>
          <a:p>
            <a:pPr marL="0" lvl="0" indent="0" algn="just">
              <a:buNone/>
            </a:pPr>
            <a:r>
              <a:rPr lang="pt-PT" sz="1800" dirty="0">
                <a:latin typeface="Times New Roman" panose="02020603050405020304" pitchFamily="18" charset="0"/>
                <a:cs typeface="Times New Roman" panose="02020603050405020304" pitchFamily="18" charset="0"/>
              </a:rPr>
              <a:t>Política governamental </a:t>
            </a:r>
          </a:p>
          <a:p>
            <a:pPr marL="0" lvl="0" indent="0" algn="just">
              <a:buNone/>
            </a:pPr>
            <a:r>
              <a:rPr lang="pt-PT" sz="1800" dirty="0">
                <a:latin typeface="Times New Roman" panose="02020603050405020304" pitchFamily="18" charset="0"/>
                <a:cs typeface="Times New Roman" panose="02020603050405020304" pitchFamily="18" charset="0"/>
              </a:rPr>
              <a:t>Acesso a canais de distribuição </a:t>
            </a:r>
          </a:p>
          <a:p>
            <a:pPr marL="0" lvl="0" indent="0" algn="just">
              <a:buNone/>
            </a:pPr>
            <a:r>
              <a:rPr lang="pt-PT" sz="1800" dirty="0">
                <a:latin typeface="Times New Roman" panose="02020603050405020304" pitchFamily="18" charset="0"/>
                <a:cs typeface="Times New Roman" panose="02020603050405020304" pitchFamily="18" charset="0"/>
              </a:rPr>
              <a:t>Economia de custos (patentes, curva de experiência,…) </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Industrial</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4732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95536" y="1124744"/>
            <a:ext cx="8229600" cy="4525963"/>
          </a:xfrm>
        </p:spPr>
        <p:txBody>
          <a:bodyPr>
            <a:noAutofit/>
          </a:bodyPr>
          <a:lstStyle/>
          <a:p>
            <a:pPr marL="0" lvl="0" indent="0" algn="just">
              <a:buNone/>
            </a:pPr>
            <a:endParaRPr lang="pt-PT" sz="1800" dirty="0" smtClean="0">
              <a:latin typeface="Times New Roman" panose="02020603050405020304" pitchFamily="18" charset="0"/>
              <a:cs typeface="Times New Roman" panose="02020603050405020304" pitchFamily="18" charset="0"/>
            </a:endParaRPr>
          </a:p>
          <a:p>
            <a:pPr marL="0" lvl="0" indent="0" algn="just">
              <a:buNone/>
            </a:pPr>
            <a:endParaRPr lang="pt-PT" sz="1800" dirty="0">
              <a:latin typeface="Times New Roman" panose="02020603050405020304" pitchFamily="18" charset="0"/>
              <a:cs typeface="Times New Roman" panose="02020603050405020304" pitchFamily="18" charset="0"/>
            </a:endParaRPr>
          </a:p>
          <a:p>
            <a:pPr marL="0" lvl="0" indent="0" algn="just">
              <a:buNone/>
            </a:pPr>
            <a:endParaRPr lang="pt-PT" sz="1800" dirty="0" smtClean="0">
              <a:latin typeface="Times New Roman" panose="02020603050405020304" pitchFamily="18" charset="0"/>
              <a:cs typeface="Times New Roman" panose="02020603050405020304" pitchFamily="18" charset="0"/>
            </a:endParaRPr>
          </a:p>
          <a:p>
            <a:pPr marL="0" lvl="0" indent="0" algn="just">
              <a:buNone/>
            </a:pPr>
            <a:r>
              <a:rPr lang="pt-PT" sz="1800" b="1" dirty="0">
                <a:latin typeface="Times New Roman" panose="02020603050405020304" pitchFamily="18" charset="0"/>
                <a:cs typeface="Times New Roman" panose="02020603050405020304" pitchFamily="18" charset="0"/>
              </a:rPr>
              <a:t>Ameaça de Produtos Substitutos </a:t>
            </a: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a:t>
            </a:r>
            <a:r>
              <a:rPr lang="pt-PT" sz="1800" dirty="0">
                <a:latin typeface="Times New Roman" panose="02020603050405020304" pitchFamily="18" charset="0"/>
                <a:cs typeface="Times New Roman" panose="02020603050405020304" pitchFamily="18" charset="0"/>
              </a:rPr>
              <a:t>pressão exercida sobre o mercado pela ameaça de produtos substitutos incrementa a competitividade na indústria e impõe </a:t>
            </a:r>
            <a:r>
              <a:rPr lang="pt-PT" sz="1800" dirty="0" smtClean="0">
                <a:latin typeface="Times New Roman" panose="02020603050405020304" pitchFamily="18" charset="0"/>
                <a:cs typeface="Times New Roman" panose="02020603050405020304" pitchFamily="18" charset="0"/>
              </a:rPr>
              <a:t>tectos </a:t>
            </a:r>
            <a:r>
              <a:rPr lang="pt-PT" sz="1800" dirty="0">
                <a:latin typeface="Times New Roman" panose="02020603050405020304" pitchFamily="18" charset="0"/>
                <a:cs typeface="Times New Roman" panose="02020603050405020304" pitchFamily="18" charset="0"/>
              </a:rPr>
              <a:t>máximos de preços a praticar. Desta forma, a ameaça de produtos substitutos limita o potencial da indústria, </a:t>
            </a:r>
            <a:r>
              <a:rPr lang="pt-PT" sz="1800" dirty="0" smtClean="0">
                <a:latin typeface="Times New Roman" panose="02020603050405020304" pitchFamily="18" charset="0"/>
                <a:cs typeface="Times New Roman" panose="02020603050405020304" pitchFamily="18" charset="0"/>
              </a:rPr>
              <a:t>afecta </a:t>
            </a:r>
            <a:r>
              <a:rPr lang="pt-PT" sz="1800" dirty="0">
                <a:latin typeface="Times New Roman" panose="02020603050405020304" pitchFamily="18" charset="0"/>
                <a:cs typeface="Times New Roman" panose="02020603050405020304" pitchFamily="18" charset="0"/>
              </a:rPr>
              <a:t>a performance das empresa e conduz à redução dos níveis de preços.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b="1" dirty="0" smtClean="0">
                <a:latin typeface="Times New Roman" panose="02020603050405020304" pitchFamily="18" charset="0"/>
                <a:cs typeface="Times New Roman" panose="02020603050405020304" pitchFamily="18" charset="0"/>
              </a:rPr>
              <a:t>Poder Negocial dos Fornecedores </a:t>
            </a:r>
          </a:p>
          <a:p>
            <a:pPr marL="0" indent="0" algn="just">
              <a:buNone/>
            </a:pPr>
            <a:r>
              <a:rPr lang="pt-PT" sz="1800" dirty="0" smtClean="0">
                <a:latin typeface="Times New Roman" panose="02020603050405020304" pitchFamily="18" charset="0"/>
                <a:cs typeface="Times New Roman" panose="02020603050405020304" pitchFamily="18" charset="0"/>
              </a:rPr>
              <a:t>Um elevado poder negocial dos fornecedores constitui uma limitação à rendibilidade da indústria, na medida em que pode fazer aumentar os preços ou diminuir a qualidade das matérias- primas.</a:t>
            </a:r>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Industrial</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5633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just">
              <a:buNone/>
            </a:pPr>
            <a:r>
              <a:rPr lang="pt-PT" sz="1800" dirty="0" smtClean="0">
                <a:latin typeface="Times New Roman" panose="02020603050405020304" pitchFamily="18" charset="0"/>
                <a:cs typeface="Times New Roman" panose="02020603050405020304" pitchFamily="18" charset="0"/>
              </a:rPr>
              <a:t>Este poder é de facto um factor restritivo da atractividade da indústria e é indispensável o estudo dos factores que o determinam, tais como:</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	Custos de mudança </a:t>
            </a:r>
          </a:p>
          <a:p>
            <a:pPr marL="0" indent="0" algn="just">
              <a:buNone/>
            </a:pPr>
            <a:r>
              <a:rPr lang="pt-PT" sz="1800" dirty="0" smtClean="0">
                <a:latin typeface="Times New Roman" panose="02020603050405020304" pitchFamily="18" charset="0"/>
                <a:cs typeface="Times New Roman" panose="02020603050405020304" pitchFamily="18" charset="0"/>
              </a:rPr>
              <a:t>•	Importância do volume de compras </a:t>
            </a:r>
          </a:p>
          <a:p>
            <a:pPr marL="0" indent="0" algn="just">
              <a:buNone/>
            </a:pPr>
            <a:r>
              <a:rPr lang="pt-PT" sz="1800" dirty="0" smtClean="0">
                <a:latin typeface="Times New Roman" panose="02020603050405020304" pitchFamily="18" charset="0"/>
                <a:cs typeface="Times New Roman" panose="02020603050405020304" pitchFamily="18" charset="0"/>
              </a:rPr>
              <a:t>•	O custo relativo no total de compras da indústria </a:t>
            </a:r>
          </a:p>
          <a:p>
            <a:pPr marL="0" indent="0" algn="just">
              <a:buNone/>
            </a:pPr>
            <a:r>
              <a:rPr lang="pt-PT" sz="1800" dirty="0" smtClean="0">
                <a:latin typeface="Times New Roman" panose="02020603050405020304" pitchFamily="18" charset="0"/>
                <a:cs typeface="Times New Roman" panose="02020603050405020304" pitchFamily="18" charset="0"/>
              </a:rPr>
              <a:t>•	Ameaça d integração a jusante</a:t>
            </a:r>
          </a:p>
          <a:p>
            <a:pPr marL="0" indent="0" algn="just">
              <a:buNone/>
            </a:pPr>
            <a:r>
              <a:rPr lang="pt-PT" sz="1800" dirty="0" smtClean="0">
                <a:latin typeface="Times New Roman" panose="02020603050405020304" pitchFamily="18" charset="0"/>
                <a:cs typeface="Times New Roman" panose="02020603050405020304" pitchFamily="18" charset="0"/>
              </a:rPr>
              <a:t>•	Concentração de fornecedores.</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Por estas razões, a selecção de fornecedores torna-se numa variável estratégica crucial.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endParaRPr lang="pt-PT" sz="1800" dirty="0"/>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Industrial</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975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1412776"/>
            <a:ext cx="8229600" cy="5040560"/>
          </a:xfrm>
        </p:spPr>
        <p:txBody>
          <a:bodyPr>
            <a:normAutofit/>
          </a:bodyPr>
          <a:lstStyle/>
          <a:p>
            <a:pPr marL="0" lvl="0" indent="0" algn="just">
              <a:buNone/>
            </a:pPr>
            <a:endParaRPr lang="pt-PT" sz="1800" b="1" dirty="0" smtClean="0">
              <a:latin typeface="Times New Roman" panose="02020603050405020304" pitchFamily="18" charset="0"/>
              <a:cs typeface="Times New Roman" panose="02020603050405020304" pitchFamily="18" charset="0"/>
            </a:endParaRPr>
          </a:p>
          <a:p>
            <a:pPr marL="0" lvl="0" indent="0" algn="just">
              <a:buNone/>
            </a:pPr>
            <a:endParaRPr lang="pt-PT" sz="1800" b="1" dirty="0" smtClean="0">
              <a:latin typeface="Times New Roman" panose="02020603050405020304" pitchFamily="18" charset="0"/>
              <a:cs typeface="Times New Roman" panose="02020603050405020304" pitchFamily="18" charset="0"/>
            </a:endParaRPr>
          </a:p>
          <a:p>
            <a:pPr marL="0" indent="0" algn="just">
              <a:buNone/>
            </a:pPr>
            <a:r>
              <a:rPr lang="pt-PT" sz="1800" b="1" dirty="0">
                <a:latin typeface="Times New Roman" panose="02020603050405020304" pitchFamily="18" charset="0"/>
                <a:cs typeface="Times New Roman" panose="02020603050405020304" pitchFamily="18" charset="0"/>
              </a:rPr>
              <a:t>Poder Negocial dos </a:t>
            </a:r>
            <a:r>
              <a:rPr lang="pt-PT" sz="1800" b="1" dirty="0" smtClean="0">
                <a:latin typeface="Times New Roman" panose="02020603050405020304" pitchFamily="18" charset="0"/>
                <a:cs typeface="Times New Roman" panose="02020603050405020304" pitchFamily="18" charset="0"/>
              </a:rPr>
              <a:t>Clientes</a:t>
            </a:r>
            <a:endParaRPr lang="pt-PT" sz="1800" b="1"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O poder negocial dos clientes assume-se cada vez mais como uma força competitiva que poderá pôr em causa a rendibilidade da indústria, por poder influenciar ou induzir variações de preços. Cada vez mais, o cliente é mais exigente, quer em termos de preço, quer em termos de qualidade, pressionando a concorrência à custa da rendibilidade da indústria.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Analisar os determinantes deste poder é estudar os </a:t>
            </a:r>
            <a:r>
              <a:rPr lang="pt-PT" sz="1800" dirty="0" smtClean="0">
                <a:latin typeface="Times New Roman" panose="02020603050405020304" pitchFamily="18" charset="0"/>
                <a:cs typeface="Times New Roman" panose="02020603050405020304" pitchFamily="18" charset="0"/>
              </a:rPr>
              <a:t>factores </a:t>
            </a:r>
            <a:r>
              <a:rPr lang="pt-PT" sz="1800" dirty="0">
                <a:latin typeface="Times New Roman" panose="02020603050405020304" pitchFamily="18" charset="0"/>
                <a:cs typeface="Times New Roman" panose="02020603050405020304" pitchFamily="18" charset="0"/>
              </a:rPr>
              <a:t>importantes para qualquer negócio, tais como: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lvl="0" algn="just"/>
            <a:r>
              <a:rPr lang="pt-PT" sz="1800" dirty="0">
                <a:latin typeface="Times New Roman" panose="02020603050405020304" pitchFamily="18" charset="0"/>
                <a:cs typeface="Times New Roman" panose="02020603050405020304" pitchFamily="18" charset="0"/>
              </a:rPr>
              <a:t>Importância do cliente na </a:t>
            </a:r>
            <a:r>
              <a:rPr lang="pt-PT" sz="1800" dirty="0" smtClean="0">
                <a:latin typeface="Times New Roman" panose="02020603050405020304" pitchFamily="18" charset="0"/>
                <a:cs typeface="Times New Roman" panose="02020603050405020304" pitchFamily="18" charset="0"/>
              </a:rPr>
              <a:t>facturação </a:t>
            </a:r>
            <a:r>
              <a:rPr lang="pt-PT" sz="1800" dirty="0">
                <a:latin typeface="Times New Roman" panose="02020603050405020304" pitchFamily="18" charset="0"/>
                <a:cs typeface="Times New Roman" panose="02020603050405020304" pitchFamily="18" charset="0"/>
              </a:rPr>
              <a:t>da empresa </a:t>
            </a:r>
          </a:p>
          <a:p>
            <a:pPr lvl="0" algn="just"/>
            <a:r>
              <a:rPr lang="pt-PT" sz="1800" dirty="0">
                <a:latin typeface="Times New Roman" panose="02020603050405020304" pitchFamily="18" charset="0"/>
                <a:cs typeface="Times New Roman" panose="02020603050405020304" pitchFamily="18" charset="0"/>
              </a:rPr>
              <a:t>Ameaça de integração a montante </a:t>
            </a:r>
          </a:p>
          <a:p>
            <a:pPr lvl="0" algn="just"/>
            <a:r>
              <a:rPr lang="pt-PT" sz="1800" dirty="0">
                <a:latin typeface="Times New Roman" panose="02020603050405020304" pitchFamily="18" charset="0"/>
                <a:cs typeface="Times New Roman" panose="02020603050405020304" pitchFamily="18" charset="0"/>
              </a:rPr>
              <a:t>Custos de mudança </a:t>
            </a:r>
          </a:p>
          <a:p>
            <a:pPr lvl="0" algn="just"/>
            <a:r>
              <a:rPr lang="pt-PT" sz="1800" dirty="0">
                <a:latin typeface="Times New Roman" panose="02020603050405020304" pitchFamily="18" charset="0"/>
                <a:cs typeface="Times New Roman" panose="02020603050405020304" pitchFamily="18" charset="0"/>
              </a:rPr>
              <a:t>Os produtos que compram são pouco diferenciados. </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5"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Industrial</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6748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95536" y="1340768"/>
            <a:ext cx="8229600" cy="4525963"/>
          </a:xfrm>
        </p:spPr>
        <p:txBody>
          <a:bodyPr>
            <a:no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Ambiente Imediato ou Específico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O ambiente imediato inclui os </a:t>
            </a:r>
            <a:r>
              <a:rPr lang="pt-PT" sz="1800" i="1" dirty="0" err="1" smtClean="0">
                <a:latin typeface="Times New Roman" panose="02020603050405020304" pitchFamily="18" charset="0"/>
                <a:cs typeface="Times New Roman" panose="02020603050405020304" pitchFamily="18" charset="0"/>
              </a:rPr>
              <a:t>stakeholders</a:t>
            </a:r>
            <a:r>
              <a:rPr lang="pt-PT" sz="1800" dirty="0" smtClean="0">
                <a:latin typeface="Times New Roman" panose="02020603050405020304" pitchFamily="18" charset="0"/>
                <a:cs typeface="Times New Roman" panose="02020603050405020304" pitchFamily="18" charset="0"/>
              </a:rPr>
              <a:t> que têm uma relação directa com a organização, como clientes, os concorrentes, os fornecedores, o mercado do trabalho e o Estado. De uma forma geral, as organizações procuram ter relações próximas com os seus clientes, estabelecer relações fortes com os seus fornecedores e diferenciar-se dos seus concorrentes. </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b="1" dirty="0" smtClean="0">
                <a:latin typeface="Times New Roman" panose="02020603050405020304" pitchFamily="18" charset="0"/>
                <a:cs typeface="Times New Roman" panose="02020603050405020304" pitchFamily="18" charset="0"/>
              </a:rPr>
              <a:t>Clientes </a:t>
            </a:r>
          </a:p>
          <a:p>
            <a:pPr marL="0" indent="0" algn="just">
              <a:buNone/>
            </a:pPr>
            <a:r>
              <a:rPr lang="pt-PT" sz="1800" dirty="0" smtClean="0">
                <a:latin typeface="Times New Roman" panose="02020603050405020304" pitchFamily="18" charset="0"/>
                <a:cs typeface="Times New Roman" panose="02020603050405020304" pitchFamily="18" charset="0"/>
              </a:rPr>
              <a:t>Os clientes são os grupos de pessoas ou organizações que adquirem os produtos ou serviços da organização. Como tal, são muito importantes porque determinam o sucesso da organização. Os clientes hoje têm um grande poder sobre as organizações, porque a oferta da generalidade dos produtos e serviços excede a procura e a concorrência é muito forte. Acresce que hoje há forma muito fáceis de aceder aos produtos em boas condições de preço e qualidade, como é o caso de vendas pela internet (e-commerce), que cada vez assume mais importância no volume de negócios das empresas.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Estratégico</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6187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lnSpcReduction="10000"/>
          </a:bodyPr>
          <a:lstStyle/>
          <a:p>
            <a:pPr marL="0" indent="0" algn="just">
              <a:buNone/>
            </a:pPr>
            <a:r>
              <a:rPr lang="pt-PT" sz="1800" b="1" dirty="0">
                <a:latin typeface="Times New Roman" panose="02020603050405020304" pitchFamily="18" charset="0"/>
                <a:cs typeface="Times New Roman" panose="02020603050405020304" pitchFamily="18" charset="0"/>
              </a:rPr>
              <a:t>Concorrentes </a:t>
            </a:r>
            <a:endParaRPr lang="pt-PT" sz="1800" b="1"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Os concorrentes são organizações que oferecem os mesmos produtos ou serviços, produtos ou serviços similares ou produtos ou serviços substitutos na área de negocio em que a empresa opera. Concorrentes são as outras organizações que operam na mesma industria e que fornecem produtos ou serviços ao mesmo conjunto de clientes. Cada industria tem o seu nível especifico de concorrência. Cada gestor tem de conhecer o nível de concorrência da sua industria e as </a:t>
            </a:r>
            <a:r>
              <a:rPr lang="pt-PT" sz="1800" dirty="0" err="1">
                <a:latin typeface="Times New Roman" panose="02020603050405020304" pitchFamily="18" charset="0"/>
                <a:cs typeface="Times New Roman" panose="02020603050405020304" pitchFamily="18" charset="0"/>
              </a:rPr>
              <a:t>atividades</a:t>
            </a:r>
            <a:r>
              <a:rPr lang="pt-PT" sz="1800" dirty="0">
                <a:latin typeface="Times New Roman" panose="02020603050405020304" pitchFamily="18" charset="0"/>
                <a:cs typeface="Times New Roman" panose="02020603050405020304" pitchFamily="18" charset="0"/>
              </a:rPr>
              <a:t> dos principais concorrentes, designadamente no que se refere ao desenvolvimento de novos produtos para poderem preparar uma resposta à altura e atempada. Estudos comprovam qua </a:t>
            </a:r>
            <a:r>
              <a:rPr lang="pt-PT" sz="1800" dirty="0" err="1">
                <a:latin typeface="Times New Roman" panose="02020603050405020304" pitchFamily="18" charset="0"/>
                <a:cs typeface="Times New Roman" panose="02020603050405020304" pitchFamily="18" charset="0"/>
              </a:rPr>
              <a:t>distração</a:t>
            </a:r>
            <a:r>
              <a:rPr lang="pt-PT" sz="1800" dirty="0">
                <a:latin typeface="Times New Roman" panose="02020603050405020304" pitchFamily="18" charset="0"/>
                <a:cs typeface="Times New Roman" panose="02020603050405020304" pitchFamily="18" charset="0"/>
              </a:rPr>
              <a:t> sobre as </a:t>
            </a:r>
            <a:r>
              <a:rPr lang="pt-PT" sz="1800" dirty="0" err="1">
                <a:latin typeface="Times New Roman" panose="02020603050405020304" pitchFamily="18" charset="0"/>
                <a:cs typeface="Times New Roman" panose="02020603050405020304" pitchFamily="18" charset="0"/>
              </a:rPr>
              <a:t>atividades</a:t>
            </a:r>
            <a:r>
              <a:rPr lang="pt-PT" sz="1800" dirty="0">
                <a:latin typeface="Times New Roman" panose="02020603050405020304" pitchFamily="18" charset="0"/>
                <a:cs typeface="Times New Roman" panose="02020603050405020304" pitchFamily="18" charset="0"/>
              </a:rPr>
              <a:t> dos concorrentes constitui uma das principais causas do fracasso ou insucesso de muitos negócios </a:t>
            </a:r>
          </a:p>
          <a:p>
            <a:pPr marL="0" indent="0" algn="just">
              <a:buNone/>
            </a:pPr>
            <a:r>
              <a:rPr lang="pt-PT" sz="1800" dirty="0" smtClean="0">
                <a:latin typeface="Times New Roman" panose="02020603050405020304" pitchFamily="18" charset="0"/>
                <a:cs typeface="Times New Roman" panose="02020603050405020304" pitchFamily="18" charset="0"/>
              </a:rPr>
              <a:t>	</a:t>
            </a: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Estratégico</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93117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just">
              <a:buNone/>
            </a:pPr>
            <a:r>
              <a:rPr lang="pt-PT" sz="1800" dirty="0" smtClean="0">
                <a:latin typeface="Times New Roman" panose="02020603050405020304" pitchFamily="18" charset="0"/>
                <a:cs typeface="Times New Roman" panose="02020603050405020304" pitchFamily="18" charset="0"/>
              </a:rPr>
              <a:t>Para perceber bem um concorrente é importante encontrar respostas para as seguintes questões: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514350" indent="-514350" algn="just">
              <a:buAutoNum type="arabicPeriod"/>
            </a:pPr>
            <a:r>
              <a:rPr lang="pt-PT" sz="1800" dirty="0" smtClean="0">
                <a:latin typeface="Times New Roman" panose="02020603050405020304" pitchFamily="18" charset="0"/>
                <a:cs typeface="Times New Roman" panose="02020603050405020304" pitchFamily="18" charset="0"/>
              </a:rPr>
              <a:t>Porque temos concorrentes? Estão a ganhar dinheiro?</a:t>
            </a:r>
          </a:p>
          <a:p>
            <a:pPr marL="514350" indent="-514350" algn="just">
              <a:buAutoNum type="arabicPeriod"/>
            </a:pPr>
            <a:r>
              <a:rPr lang="pt-PT" sz="1800" dirty="0" smtClean="0">
                <a:latin typeface="Times New Roman" panose="02020603050405020304" pitchFamily="18" charset="0"/>
                <a:cs typeface="Times New Roman" panose="02020603050405020304" pitchFamily="18" charset="0"/>
              </a:rPr>
              <a:t>Onde </a:t>
            </a:r>
            <a:r>
              <a:rPr lang="pt-PT" sz="1800" dirty="0">
                <a:latin typeface="Times New Roman" panose="02020603050405020304" pitchFamily="18" charset="0"/>
                <a:cs typeface="Times New Roman" panose="02020603050405020304" pitchFamily="18" charset="0"/>
              </a:rPr>
              <a:t>acrescentar valor? Têm alta qualidade, baixo preço, boas condições de crédito ou prestam um melhor serviço? </a:t>
            </a:r>
            <a:endParaRPr lang="pt-PT" sz="1800" dirty="0" smtClean="0">
              <a:latin typeface="Times New Roman" panose="02020603050405020304" pitchFamily="18" charset="0"/>
              <a:cs typeface="Times New Roman" panose="02020603050405020304" pitchFamily="18" charset="0"/>
            </a:endParaRPr>
          </a:p>
          <a:p>
            <a:pPr marL="514350" indent="-514350" algn="just">
              <a:buAutoNum type="arabicPeriod"/>
            </a:pPr>
            <a:r>
              <a:rPr lang="pt-PT" sz="1800" dirty="0" smtClean="0">
                <a:latin typeface="Times New Roman" panose="02020603050405020304" pitchFamily="18" charset="0"/>
                <a:cs typeface="Times New Roman" panose="02020603050405020304" pitchFamily="18" charset="0"/>
              </a:rPr>
              <a:t>Em </a:t>
            </a:r>
            <a:r>
              <a:rPr lang="pt-PT" sz="1800" dirty="0">
                <a:latin typeface="Times New Roman" panose="02020603050405020304" pitchFamily="18" charset="0"/>
                <a:cs typeface="Times New Roman" panose="02020603050405020304" pitchFamily="18" charset="0"/>
              </a:rPr>
              <a:t>que clientes nossos clientes estão mais interessados? </a:t>
            </a:r>
            <a:endParaRPr lang="pt-PT" sz="1800" dirty="0" smtClean="0">
              <a:latin typeface="Times New Roman" panose="02020603050405020304" pitchFamily="18" charset="0"/>
              <a:cs typeface="Times New Roman" panose="02020603050405020304" pitchFamily="18" charset="0"/>
            </a:endParaRPr>
          </a:p>
          <a:p>
            <a:pPr marL="514350" indent="-514350" algn="just">
              <a:buAutoNum type="arabicPeriod"/>
            </a:pPr>
            <a:r>
              <a:rPr lang="pt-PT" sz="1800" dirty="0" smtClean="0">
                <a:latin typeface="Times New Roman" panose="02020603050405020304" pitchFamily="18" charset="0"/>
                <a:cs typeface="Times New Roman" panose="02020603050405020304" pitchFamily="18" charset="0"/>
              </a:rPr>
              <a:t>Qual </a:t>
            </a:r>
            <a:r>
              <a:rPr lang="pt-PT" sz="1800" dirty="0">
                <a:latin typeface="Times New Roman" panose="02020603050405020304" pitchFamily="18" charset="0"/>
                <a:cs typeface="Times New Roman" panose="02020603050405020304" pitchFamily="18" charset="0"/>
              </a:rPr>
              <a:t>o nível de custos e qual a situação financeira dos nossos concorrentes</a:t>
            </a:r>
            <a:r>
              <a:rPr lang="pt-PT" sz="1800" dirty="0" smtClean="0">
                <a:latin typeface="Times New Roman" panose="02020603050405020304" pitchFamily="18" charset="0"/>
                <a:cs typeface="Times New Roman" panose="02020603050405020304" pitchFamily="18" charset="0"/>
              </a:rPr>
              <a:t>?</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Estratégico</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99662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514350" indent="-514350" algn="just">
              <a:buAutoNum type="arabicPeriod" startAt="5"/>
            </a:pPr>
            <a:r>
              <a:rPr lang="pt-PT" sz="1800" dirty="0" smtClean="0">
                <a:latin typeface="Times New Roman" panose="02020603050405020304" pitchFamily="18" charset="0"/>
                <a:cs typeface="Times New Roman" panose="02020603050405020304" pitchFamily="18" charset="0"/>
              </a:rPr>
              <a:t>Os concorrentes estão menos expostos aos seus fornecedores do que nós? </a:t>
            </a:r>
          </a:p>
          <a:p>
            <a:pPr marL="514350" indent="-514350" algn="just">
              <a:buAutoNum type="arabicPeriod" startAt="5"/>
            </a:pPr>
            <a:r>
              <a:rPr lang="pt-PT" sz="1800" dirty="0" smtClean="0">
                <a:latin typeface="Times New Roman" panose="02020603050405020304" pitchFamily="18" charset="0"/>
                <a:cs typeface="Times New Roman" panose="02020603050405020304" pitchFamily="18" charset="0"/>
              </a:rPr>
              <a:t>Os fornecedores dos nossos concorrentes são melhores do que os nossos?</a:t>
            </a:r>
          </a:p>
          <a:p>
            <a:pPr marL="514350" indent="-514350" algn="just">
              <a:buAutoNum type="arabicPeriod" startAt="5"/>
            </a:pPr>
            <a:r>
              <a:rPr lang="pt-PT" sz="1800" dirty="0" smtClean="0">
                <a:latin typeface="Times New Roman" panose="02020603050405020304" pitchFamily="18" charset="0"/>
                <a:cs typeface="Times New Roman" panose="02020603050405020304" pitchFamily="18" charset="0"/>
              </a:rPr>
              <a:t>O que eles pensam fazer no futuro? Eles têm um plano estratégico para atacar os nossos segmentos de mercado? </a:t>
            </a:r>
          </a:p>
          <a:p>
            <a:pPr marL="514350" indent="-514350" algn="just">
              <a:buAutoNum type="arabicPeriod" startAt="5"/>
            </a:pPr>
            <a:r>
              <a:rPr lang="pt-PT" sz="1800" dirty="0" smtClean="0">
                <a:latin typeface="Times New Roman" panose="02020603050405020304" pitchFamily="18" charset="0"/>
                <a:cs typeface="Times New Roman" panose="02020603050405020304" pitchFamily="18" charset="0"/>
              </a:rPr>
              <a:t>Como a sua actividade pode afectar a nossa estratégia? Devemos ajustar a nossa estratégia ou os nossos planos?</a:t>
            </a:r>
          </a:p>
          <a:p>
            <a:pPr marL="514350" indent="-514350" algn="just">
              <a:buFont typeface="+mj-lt"/>
              <a:buAutoNum type="arabicPeriod"/>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Estratégico</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79908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530225" indent="-530225" algn="just">
              <a:buNone/>
            </a:pPr>
            <a:r>
              <a:rPr lang="pt-PT" sz="1800" dirty="0" smtClean="0">
                <a:latin typeface="Times New Roman" panose="02020603050405020304" pitchFamily="18" charset="0"/>
                <a:cs typeface="Times New Roman" panose="02020603050405020304" pitchFamily="18" charset="0"/>
              </a:rPr>
              <a:t>9.	Em que termos que ser melhores para batermos os nossos concorrentes? </a:t>
            </a:r>
          </a:p>
          <a:p>
            <a:pPr marL="530225" indent="-530225" algn="just">
              <a:buNone/>
            </a:pPr>
            <a:r>
              <a:rPr lang="pt-PT" sz="1800" dirty="0" smtClean="0">
                <a:latin typeface="Times New Roman" panose="02020603050405020304" pitchFamily="18" charset="0"/>
                <a:cs typeface="Times New Roman" panose="02020603050405020304" pitchFamily="18" charset="0"/>
              </a:rPr>
              <a:t>10.	Quem tem vantagem competitiva no mercado? Nós ou eles? </a:t>
            </a:r>
          </a:p>
          <a:p>
            <a:pPr marL="530225" indent="-530225" algn="just">
              <a:buNone/>
            </a:pPr>
            <a:r>
              <a:rPr lang="pt-PT" sz="1800" dirty="0" smtClean="0">
                <a:latin typeface="Times New Roman" panose="02020603050405020304" pitchFamily="18" charset="0"/>
                <a:cs typeface="Times New Roman" panose="02020603050405020304" pitchFamily="18" charset="0"/>
              </a:rPr>
              <a:t>11.	Poderão aparecer novos concorrentes ou novas ideias nos próximos anos? </a:t>
            </a:r>
          </a:p>
          <a:p>
            <a:pPr marL="530225" indent="-530225" algn="just">
              <a:buNone/>
            </a:pPr>
            <a:r>
              <a:rPr lang="pt-PT" sz="1800" dirty="0" smtClean="0">
                <a:latin typeface="Times New Roman" panose="02020603050405020304" pitchFamily="18" charset="0"/>
                <a:cs typeface="Times New Roman" panose="02020603050405020304" pitchFamily="18" charset="0"/>
              </a:rPr>
              <a:t>12.	Que são os potenciais novos entrantes? </a:t>
            </a:r>
          </a:p>
          <a:p>
            <a:pPr marL="530225" indent="-530225" algn="just">
              <a:buAutoNum type="arabicPeriod" startAt="13"/>
            </a:pPr>
            <a:r>
              <a:rPr lang="pt-PT" sz="1800" dirty="0" smtClean="0">
                <a:latin typeface="Times New Roman" panose="02020603050405020304" pitchFamily="18" charset="0"/>
                <a:cs typeface="Times New Roman" panose="02020603050405020304" pitchFamily="18" charset="0"/>
              </a:rPr>
              <a:t>Se fosse um cliente, preferiria o nosso produto em relação aos produtos oferecidos pelos nossos concorrentes</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Para responder a estas e outras questões, os profissionais de </a:t>
            </a:r>
            <a:r>
              <a:rPr lang="pt-PT" sz="1800" i="1" dirty="0" smtClean="0">
                <a:latin typeface="Times New Roman" panose="02020603050405020304" pitchFamily="18" charset="0"/>
                <a:cs typeface="Times New Roman" panose="02020603050405020304" pitchFamily="18" charset="0"/>
              </a:rPr>
              <a:t>business </a:t>
            </a:r>
            <a:r>
              <a:rPr lang="pt-PT" sz="1800" i="1" dirty="0" err="1" smtClean="0">
                <a:latin typeface="Times New Roman" panose="02020603050405020304" pitchFamily="18" charset="0"/>
                <a:cs typeface="Times New Roman" panose="02020603050405020304" pitchFamily="18" charset="0"/>
              </a:rPr>
              <a:t>intelligence</a:t>
            </a:r>
            <a:r>
              <a:rPr lang="pt-PT" sz="1800" i="1" dirty="0" smtClean="0">
                <a:latin typeface="Times New Roman" panose="02020603050405020304" pitchFamily="18" charset="0"/>
                <a:cs typeface="Times New Roman" panose="02020603050405020304" pitchFamily="18" charset="0"/>
              </a:rPr>
              <a:t> </a:t>
            </a:r>
            <a:r>
              <a:rPr lang="pt-PT" sz="1800" dirty="0" smtClean="0">
                <a:latin typeface="Times New Roman" panose="02020603050405020304" pitchFamily="18" charset="0"/>
                <a:cs typeface="Times New Roman" panose="02020603050405020304" pitchFamily="18" charset="0"/>
              </a:rPr>
              <a:t>utilizam técnicas e instrumentos de gestão estratégica, como a analise SWOT, o modelo das cinco forças competitivas de </a:t>
            </a:r>
            <a:r>
              <a:rPr lang="pt-PT" sz="1800" dirty="0" err="1" smtClean="0">
                <a:latin typeface="Times New Roman" panose="02020603050405020304" pitchFamily="18" charset="0"/>
                <a:cs typeface="Times New Roman" panose="02020603050405020304" pitchFamily="18" charset="0"/>
              </a:rPr>
              <a:t>Porter</a:t>
            </a:r>
            <a:r>
              <a:rPr lang="pt-PT" sz="1800" dirty="0" smtClean="0">
                <a:latin typeface="Times New Roman" panose="02020603050405020304" pitchFamily="18" charset="0"/>
                <a:cs typeface="Times New Roman" panose="02020603050405020304" pitchFamily="18" charset="0"/>
              </a:rPr>
              <a:t>, o modelo BCG, entre outros. </a:t>
            </a:r>
          </a:p>
          <a:p>
            <a:pPr marL="530225" indent="-530225" algn="just">
              <a:buAutoNum type="arabicPeriod" startAt="13"/>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Estratégico</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2390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just">
              <a:buNone/>
            </a:pPr>
            <a:r>
              <a:rPr lang="pt-PT" sz="1800" dirty="0" smtClean="0">
                <a:latin typeface="Times New Roman" panose="02020603050405020304" pitchFamily="18" charset="0"/>
                <a:cs typeface="Times New Roman" panose="02020603050405020304" pitchFamily="18" charset="0"/>
              </a:rPr>
              <a:t>A </a:t>
            </a:r>
            <a:r>
              <a:rPr lang="pt-PT" sz="1800" dirty="0">
                <a:latin typeface="Times New Roman" panose="02020603050405020304" pitchFamily="18" charset="0"/>
                <a:cs typeface="Times New Roman" panose="02020603050405020304" pitchFamily="18" charset="0"/>
              </a:rPr>
              <a:t>análise do ambiente interno, tem como </a:t>
            </a:r>
            <a:r>
              <a:rPr lang="pt-PT" sz="1800" dirty="0" smtClean="0">
                <a:latin typeface="Times New Roman" panose="02020603050405020304" pitchFamily="18" charset="0"/>
                <a:cs typeface="Times New Roman" panose="02020603050405020304" pitchFamily="18" charset="0"/>
              </a:rPr>
              <a:t>objectivo </a:t>
            </a:r>
            <a:r>
              <a:rPr lang="pt-PT" sz="1800" dirty="0">
                <a:latin typeface="Times New Roman" panose="02020603050405020304" pitchFamily="18" charset="0"/>
                <a:cs typeface="Times New Roman" panose="02020603050405020304" pitchFamily="18" charset="0"/>
              </a:rPr>
              <a:t>a identificação dos pontos fortes e fracos da organização (MAXIMIANO, 2008</a:t>
            </a:r>
            <a:r>
              <a:rPr lang="pt-PT" sz="1800" dirty="0" smtClean="0">
                <a:latin typeface="Times New Roman" panose="02020603050405020304" pitchFamily="18" charset="0"/>
                <a:cs typeface="Times New Roman" panose="02020603050405020304" pitchFamily="18" charset="0"/>
              </a:rPr>
              <a:t>).</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 </a:t>
            </a:r>
            <a:r>
              <a:rPr lang="pt-PT" sz="1800" dirty="0">
                <a:latin typeface="Times New Roman" panose="02020603050405020304" pitchFamily="18" charset="0"/>
                <a:cs typeface="Times New Roman" panose="02020603050405020304" pitchFamily="18" charset="0"/>
              </a:rPr>
              <a:t>Segundo </a:t>
            </a:r>
            <a:r>
              <a:rPr lang="pt-PT" sz="1800" dirty="0" err="1">
                <a:latin typeface="Times New Roman" panose="02020603050405020304" pitchFamily="18" charset="0"/>
                <a:cs typeface="Times New Roman" panose="02020603050405020304" pitchFamily="18" charset="0"/>
              </a:rPr>
              <a:t>Kotler</a:t>
            </a:r>
            <a:r>
              <a:rPr lang="pt-PT" sz="1800" dirty="0">
                <a:latin typeface="Times New Roman" panose="02020603050405020304" pitchFamily="18" charset="0"/>
                <a:cs typeface="Times New Roman" panose="02020603050405020304" pitchFamily="18" charset="0"/>
              </a:rPr>
              <a:t> e </a:t>
            </a:r>
            <a:r>
              <a:rPr lang="pt-PT" sz="1800" dirty="0" err="1">
                <a:latin typeface="Times New Roman" panose="02020603050405020304" pitchFamily="18" charset="0"/>
                <a:cs typeface="Times New Roman" panose="02020603050405020304" pitchFamily="18" charset="0"/>
              </a:rPr>
              <a:t>Keller</a:t>
            </a:r>
            <a:r>
              <a:rPr lang="pt-PT" sz="1800" dirty="0">
                <a:latin typeface="Times New Roman" panose="02020603050405020304" pitchFamily="18" charset="0"/>
                <a:cs typeface="Times New Roman" panose="02020603050405020304" pitchFamily="18" charset="0"/>
              </a:rPr>
              <a:t> (2006, p. 51) “</a:t>
            </a:r>
            <a:r>
              <a:rPr lang="pt-PT" sz="1800" dirty="0" smtClean="0">
                <a:latin typeface="Times New Roman" panose="02020603050405020304" pitchFamily="18" charset="0"/>
                <a:cs typeface="Times New Roman" panose="02020603050405020304" pitchFamily="18" charset="0"/>
              </a:rPr>
              <a:t>Um </a:t>
            </a:r>
            <a:r>
              <a:rPr lang="pt-PT" sz="1800" dirty="0">
                <a:latin typeface="Times New Roman" panose="02020603050405020304" pitchFamily="18" charset="0"/>
                <a:cs typeface="Times New Roman" panose="02020603050405020304" pitchFamily="18" charset="0"/>
              </a:rPr>
              <a:t>facto é perceber oportunidades atraentes, </a:t>
            </a:r>
            <a:r>
              <a:rPr lang="pt-PT" sz="1800" dirty="0" smtClean="0">
                <a:latin typeface="Times New Roman" panose="02020603050405020304" pitchFamily="18" charset="0"/>
                <a:cs typeface="Times New Roman" panose="02020603050405020304" pitchFamily="18" charset="0"/>
              </a:rPr>
              <a:t>outro </a:t>
            </a:r>
            <a:r>
              <a:rPr lang="pt-PT" sz="1800" dirty="0">
                <a:latin typeface="Times New Roman" panose="02020603050405020304" pitchFamily="18" charset="0"/>
                <a:cs typeface="Times New Roman" panose="02020603050405020304" pitchFamily="18" charset="0"/>
              </a:rPr>
              <a:t>é ter capacidade de tirar o melhor proveito delas.” Assim, as organizações devem aproveitar não só as oportunidades para as quais dispõem de recursos, mas também as oportunidades que exigirão um maior desenvolvimento de suas forças e uma maior união de sua equipa</a:t>
            </a:r>
          </a:p>
          <a:p>
            <a:pPr algn="just"/>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600" dirty="0" smtClean="0">
                <a:latin typeface="Times New Roman" panose="02020603050405020304" pitchFamily="18" charset="0"/>
                <a:cs typeface="Times New Roman" panose="02020603050405020304" pitchFamily="18" charset="0"/>
              </a:rPr>
              <a:t>Análise Ambiental Interna</a:t>
            </a:r>
            <a:endParaRPr lang="pt-P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949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39552" y="1484784"/>
            <a:ext cx="8229600" cy="4785395"/>
          </a:xfrm>
        </p:spPr>
        <p:txBody>
          <a:bodyPr>
            <a:noAutofit/>
          </a:bodyPr>
          <a:lstStyle/>
          <a:p>
            <a:pPr marL="0" indent="0" algn="just">
              <a:buNone/>
            </a:pPr>
            <a:endParaRPr lang="pt-PT" sz="1800" b="1" dirty="0" smtClean="0">
              <a:latin typeface="Times New Roman" panose="02020603050405020304" pitchFamily="18" charset="0"/>
              <a:cs typeface="Times New Roman" panose="02020603050405020304" pitchFamily="18" charset="0"/>
            </a:endParaRPr>
          </a:p>
          <a:p>
            <a:pPr marL="0" indent="0" algn="just">
              <a:buNone/>
            </a:pPr>
            <a:endParaRPr lang="pt-PT" sz="1800" b="1" dirty="0">
              <a:latin typeface="Times New Roman" panose="02020603050405020304" pitchFamily="18" charset="0"/>
              <a:cs typeface="Times New Roman" panose="02020603050405020304" pitchFamily="18" charset="0"/>
            </a:endParaRPr>
          </a:p>
          <a:p>
            <a:pPr marL="0" indent="0" algn="just">
              <a:buNone/>
            </a:pPr>
            <a:r>
              <a:rPr lang="pt-PT" sz="1800" b="1" dirty="0" smtClean="0">
                <a:latin typeface="Times New Roman" panose="02020603050405020304" pitchFamily="18" charset="0"/>
                <a:cs typeface="Times New Roman" panose="02020603050405020304" pitchFamily="18" charset="0"/>
              </a:rPr>
              <a:t>Fornecedores </a:t>
            </a:r>
            <a:endParaRPr lang="pt-PT" sz="1800" b="1" dirty="0" smtClean="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Os fornecedores são os indivíduos ou organizações que fornecem as matérias-primas e outros materiais que as organizações usam para incorporar nos seus produtos ou serviços. Muitas empresas têm poucos fornecedores com os quais procuram construir relações fortes, tendo em vista assegurar as melhores condições de fornecimento em termos de preço, prazos de entrega, condições de pagamento e qualidade dos materiais fornecidos. </a:t>
            </a: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Estratégico</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0540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699247" y="1196753"/>
            <a:ext cx="7745505" cy="4929410"/>
          </a:xfrm>
        </p:spPr>
        <p:txBody>
          <a:bodyPr>
            <a:normAutofit/>
          </a:bodyPr>
          <a:lstStyle/>
          <a:p>
            <a:pPr marL="0" indent="0" algn="just">
              <a:buNone/>
            </a:pPr>
            <a:endParaRPr lang="pt-PT" sz="1800" b="1" dirty="0" smtClean="0">
              <a:latin typeface="Times New Roman" panose="02020603050405020304" pitchFamily="18" charset="0"/>
              <a:cs typeface="Times New Roman" panose="02020603050405020304" pitchFamily="18" charset="0"/>
            </a:endParaRPr>
          </a:p>
          <a:p>
            <a:pPr marL="0" indent="0" algn="just">
              <a:buNone/>
            </a:pPr>
            <a:endParaRPr lang="pt-PT" sz="1800" b="1" dirty="0">
              <a:latin typeface="Times New Roman" panose="02020603050405020304" pitchFamily="18" charset="0"/>
              <a:cs typeface="Times New Roman" panose="02020603050405020304" pitchFamily="18" charset="0"/>
            </a:endParaRPr>
          </a:p>
          <a:p>
            <a:pPr marL="0" indent="0" algn="just">
              <a:buNone/>
            </a:pPr>
            <a:endParaRPr lang="pt-PT" sz="1800" b="1" dirty="0" smtClean="0">
              <a:latin typeface="Times New Roman" panose="02020603050405020304" pitchFamily="18" charset="0"/>
              <a:cs typeface="Times New Roman" panose="02020603050405020304" pitchFamily="18" charset="0"/>
            </a:endParaRPr>
          </a:p>
          <a:p>
            <a:pPr marL="0" indent="0" algn="just">
              <a:buNone/>
            </a:pPr>
            <a:r>
              <a:rPr lang="pt-PT" sz="1800" b="1" dirty="0" smtClean="0">
                <a:latin typeface="Times New Roman" panose="02020603050405020304" pitchFamily="18" charset="0"/>
                <a:cs typeface="Times New Roman" panose="02020603050405020304" pitchFamily="18" charset="0"/>
              </a:rPr>
              <a:t>Mercado </a:t>
            </a:r>
            <a:r>
              <a:rPr lang="pt-PT" sz="1800" b="1" dirty="0" smtClean="0">
                <a:latin typeface="Times New Roman" panose="02020603050405020304" pitchFamily="18" charset="0"/>
                <a:cs typeface="Times New Roman" panose="02020603050405020304" pitchFamily="18" charset="0"/>
              </a:rPr>
              <a:t>laboral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O mercado laboral representa as pessoas no mercado que podem ser contratadas pela organização. Todas as organizações necessitam de uma oferta qualificada e experiente de pessoas capazes de desempenhar as tarefas da organização. Os sindicatos, as associações patronais e a disponibilidade de certas categoriais de trabalhadores podem influenciar o mercado laboral da organização. As forças do mercado de trabalho que afectam as organizações dos nossos dias são a crescente necessidade de literacia em meios computacionais, a necessidade de investimento contínuo em recursos humanos, através de um recrutamento cuidadoso, de formação e aperfeiçoamento e a facilidade de mobilidade da mão-de-obra</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buNone/>
            </a:pPr>
            <a:endParaRPr lang="pt-PT" sz="1800" dirty="0"/>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Estratégico</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59708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1340768"/>
            <a:ext cx="8229600" cy="4752528"/>
          </a:xfrm>
        </p:spPr>
        <p:txBody>
          <a:bodyPr>
            <a:normAutofit lnSpcReduction="10000"/>
          </a:bodyPr>
          <a:lstStyle/>
          <a:p>
            <a:pPr marL="0" indent="0" algn="ctr">
              <a:buNone/>
            </a:pPr>
            <a:r>
              <a:rPr lang="pt-PT" sz="1800" b="1" dirty="0" smtClean="0">
                <a:latin typeface="Times New Roman" panose="02020603050405020304" pitchFamily="18" charset="0"/>
                <a:cs typeface="Times New Roman" panose="02020603050405020304" pitchFamily="18" charset="0"/>
              </a:rPr>
              <a:t>Análise SWOT</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análise SWOT auxilia a organização a proceder ao diagnostico dos factores internos e externos que afectam a sua posição competitiva da mercado onde se insere.</a:t>
            </a:r>
          </a:p>
          <a:p>
            <a:pPr marL="0" indent="0" algn="just">
              <a:buNone/>
            </a:pPr>
            <a:r>
              <a:rPr lang="pt-PT" sz="1800" dirty="0" smtClean="0">
                <a:latin typeface="Times New Roman" panose="02020603050405020304" pitchFamily="18" charset="0"/>
                <a:cs typeface="Times New Roman" panose="02020603050405020304" pitchFamily="18" charset="0"/>
              </a:rPr>
              <a:t> A análise SWOT visa identificar as forças (</a:t>
            </a:r>
            <a:r>
              <a:rPr lang="pt-PT" sz="1800" i="1" dirty="0" err="1" smtClean="0">
                <a:latin typeface="Times New Roman" panose="02020603050405020304" pitchFamily="18" charset="0"/>
                <a:cs typeface="Times New Roman" panose="02020603050405020304" pitchFamily="18" charset="0"/>
              </a:rPr>
              <a:t>Strengths</a:t>
            </a:r>
            <a:r>
              <a:rPr lang="pt-PT" sz="1800" dirty="0" smtClean="0">
                <a:latin typeface="Times New Roman" panose="02020603050405020304" pitchFamily="18" charset="0"/>
                <a:cs typeface="Times New Roman" panose="02020603050405020304" pitchFamily="18" charset="0"/>
              </a:rPr>
              <a:t>) e fraquezas (</a:t>
            </a:r>
            <a:r>
              <a:rPr lang="pt-PT" sz="1800" i="1" dirty="0" err="1" smtClean="0">
                <a:latin typeface="Times New Roman" panose="02020603050405020304" pitchFamily="18" charset="0"/>
                <a:cs typeface="Times New Roman" panose="02020603050405020304" pitchFamily="18" charset="0"/>
              </a:rPr>
              <a:t>Weaknesses</a:t>
            </a:r>
            <a:r>
              <a:rPr lang="pt-PT" sz="1800" dirty="0" smtClean="0">
                <a:latin typeface="Times New Roman" panose="02020603050405020304" pitchFamily="18" charset="0"/>
                <a:cs typeface="Times New Roman" panose="02020603050405020304" pitchFamily="18" charset="0"/>
              </a:rPr>
              <a:t>) internas da organização e as oportunidades (</a:t>
            </a:r>
            <a:r>
              <a:rPr lang="pt-PT" sz="1800" i="1" dirty="0" err="1" smtClean="0">
                <a:latin typeface="Times New Roman" panose="02020603050405020304" pitchFamily="18" charset="0"/>
                <a:cs typeface="Times New Roman" panose="02020603050405020304" pitchFamily="18" charset="0"/>
              </a:rPr>
              <a:t>Opportunities</a:t>
            </a:r>
            <a:r>
              <a:rPr lang="pt-PT" sz="1800" dirty="0" smtClean="0">
                <a:latin typeface="Times New Roman" panose="02020603050405020304" pitchFamily="18" charset="0"/>
                <a:cs typeface="Times New Roman" panose="02020603050405020304" pitchFamily="18" charset="0"/>
              </a:rPr>
              <a:t>) e ameaças (</a:t>
            </a:r>
            <a:r>
              <a:rPr lang="pt-PT" sz="1800" i="1" dirty="0" err="1" smtClean="0">
                <a:latin typeface="Times New Roman" panose="02020603050405020304" pitchFamily="18" charset="0"/>
                <a:cs typeface="Times New Roman" panose="02020603050405020304" pitchFamily="18" charset="0"/>
              </a:rPr>
              <a:t>Threats</a:t>
            </a:r>
            <a:r>
              <a:rPr lang="pt-PT" sz="1800" dirty="0" smtClean="0">
                <a:latin typeface="Times New Roman" panose="02020603050405020304" pitchFamily="18" charset="0"/>
                <a:cs typeface="Times New Roman" panose="02020603050405020304" pitchFamily="18" charset="0"/>
              </a:rPr>
              <a:t>) externas do seu ambiente competitivo.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Este conceito pode ser sintetizado no pensamento de </a:t>
            </a:r>
            <a:r>
              <a:rPr lang="pt-PT" sz="1800" dirty="0" err="1">
                <a:latin typeface="Times New Roman" panose="02020603050405020304" pitchFamily="18" charset="0"/>
                <a:cs typeface="Times New Roman" panose="02020603050405020304" pitchFamily="18" charset="0"/>
              </a:rPr>
              <a:t>Zun</a:t>
            </a:r>
            <a:r>
              <a:rPr lang="pt-PT" sz="1800" dirty="0">
                <a:latin typeface="Times New Roman" panose="02020603050405020304" pitchFamily="18" charset="0"/>
                <a:cs typeface="Times New Roman" panose="02020603050405020304" pitchFamily="18" charset="0"/>
              </a:rPr>
              <a:t> </a:t>
            </a:r>
            <a:r>
              <a:rPr lang="pt-PT" sz="1800" dirty="0" err="1">
                <a:latin typeface="Times New Roman" panose="02020603050405020304" pitchFamily="18" charset="0"/>
                <a:cs typeface="Times New Roman" panose="02020603050405020304" pitchFamily="18" charset="0"/>
              </a:rPr>
              <a:t>Tsu</a:t>
            </a:r>
            <a:r>
              <a:rPr lang="pt-PT" sz="1800" dirty="0">
                <a:latin typeface="Times New Roman" panose="02020603050405020304" pitchFamily="18" charset="0"/>
                <a:cs typeface="Times New Roman" panose="02020603050405020304" pitchFamily="18" charset="0"/>
              </a:rPr>
              <a:t>, em seu livro "A Arte da Guerra".</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“Se conhecemos o inimigo (ambiente externo) e a nós mesmos (ambiente interno), não precisamos temer o resultado de uma centena de combates. Se nos conhecemos, mas não ao inimigo, para cada vitória sofreremos uma derrota. Se não nos conhecemos nem ao inimigo, sucumbiremos em todas as batalhas."</a:t>
            </a: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Organizacional</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11830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95536" y="1124744"/>
            <a:ext cx="8229600" cy="4669979"/>
          </a:xfrm>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Análise SWOT</a:t>
            </a:r>
          </a:p>
          <a:p>
            <a:pPr marL="0" indent="0" algn="ctr">
              <a:buNone/>
            </a:pPr>
            <a:endParaRPr lang="pt-PT" sz="1800" b="1" dirty="0" smtClean="0">
              <a:latin typeface="Times New Roman" panose="02020603050405020304" pitchFamily="18" charset="0"/>
              <a:cs typeface="Times New Roman" panose="02020603050405020304" pitchFamily="18" charset="0"/>
            </a:endParaRPr>
          </a:p>
          <a:p>
            <a:pPr marL="0" indent="0" algn="ctr">
              <a:buNone/>
            </a:pPr>
            <a:endParaRPr lang="pt-PT" sz="1800" b="1" dirty="0">
              <a:latin typeface="Times New Roman" panose="02020603050405020304" pitchFamily="18" charset="0"/>
              <a:cs typeface="Times New Roman" panose="02020603050405020304" pitchFamily="18" charset="0"/>
            </a:endParaRPr>
          </a:p>
          <a:p>
            <a:pPr marL="0" indent="0" algn="ctr">
              <a:buNone/>
            </a:pPr>
            <a:r>
              <a:rPr lang="pt-PT" sz="1800" dirty="0" smtClean="0">
                <a:latin typeface="Times New Roman" panose="02020603050405020304" pitchFamily="18" charset="0"/>
                <a:cs typeface="Times New Roman" panose="02020603050405020304" pitchFamily="18" charset="0"/>
              </a:rPr>
              <a:t>Uma </a:t>
            </a:r>
            <a:r>
              <a:rPr lang="pt-PT" sz="1800" dirty="0">
                <a:latin typeface="Times New Roman" panose="02020603050405020304" pitchFamily="18" charset="0"/>
                <a:cs typeface="Times New Roman" panose="02020603050405020304" pitchFamily="18" charset="0"/>
              </a:rPr>
              <a:t>importante contribuição da análise SWOT é alertar aos gestores da importância da análise do meio envolvente, tendo </a:t>
            </a:r>
            <a:r>
              <a:rPr lang="pt-PT" sz="1800" dirty="0" smtClean="0">
                <a:latin typeface="Times New Roman" panose="02020603050405020304" pitchFamily="18" charset="0"/>
                <a:cs typeface="Times New Roman" panose="02020603050405020304" pitchFamily="18" charset="0"/>
              </a:rPr>
              <a:t>em </a:t>
            </a:r>
            <a:r>
              <a:rPr lang="pt-PT" sz="1800" dirty="0">
                <a:latin typeface="Times New Roman" panose="02020603050405020304" pitchFamily="18" charset="0"/>
                <a:cs typeface="Times New Roman" panose="02020603050405020304" pitchFamily="18" charset="0"/>
              </a:rPr>
              <a:t>conta a sua mutabilidade</a:t>
            </a:r>
            <a:r>
              <a:rPr lang="pt-PT" sz="1800" dirty="0" smtClean="0">
                <a:latin typeface="Times New Roman" panose="02020603050405020304" pitchFamily="18" charset="0"/>
                <a:cs typeface="Times New Roman" panose="02020603050405020304" pitchFamily="18" charset="0"/>
              </a:rPr>
              <a:t>:</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Organizacional</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3821506649"/>
              </p:ext>
            </p:extLst>
          </p:nvPr>
        </p:nvGraphicFramePr>
        <p:xfrm>
          <a:off x="1547664" y="2924943"/>
          <a:ext cx="6192688" cy="3877179"/>
        </p:xfrm>
        <a:graphic>
          <a:graphicData uri="http://schemas.openxmlformats.org/drawingml/2006/table">
            <a:tbl>
              <a:tblPr firstRow="1" firstCol="1" bandRow="1">
                <a:tableStyleId>{5C22544A-7EE6-4342-B048-85BDC9FD1C3A}</a:tableStyleId>
              </a:tblPr>
              <a:tblGrid>
                <a:gridCol w="3096344"/>
                <a:gridCol w="3096344"/>
              </a:tblGrid>
              <a:tr h="1751566">
                <a:tc>
                  <a:txBody>
                    <a:bodyPr/>
                    <a:lstStyle/>
                    <a:p>
                      <a:pPr algn="just">
                        <a:lnSpc>
                          <a:spcPct val="150000"/>
                        </a:lnSpc>
                        <a:spcAft>
                          <a:spcPts val="0"/>
                        </a:spcAft>
                      </a:pPr>
                      <a:r>
                        <a:rPr lang="pt-PT" sz="1200" dirty="0">
                          <a:effectLst/>
                        </a:rPr>
                        <a:t>Pontos Fortes (</a:t>
                      </a:r>
                      <a:r>
                        <a:rPr lang="pt-PT" sz="1200" dirty="0" err="1">
                          <a:effectLst/>
                        </a:rPr>
                        <a:t>Strengths</a:t>
                      </a:r>
                      <a:r>
                        <a:rPr lang="pt-PT" sz="1200" dirty="0">
                          <a:effectLst/>
                        </a:rPr>
                        <a:t>)</a:t>
                      </a:r>
                      <a:endParaRPr lang="pt-PT" sz="1100" dirty="0">
                        <a:effectLst/>
                      </a:endParaRPr>
                    </a:p>
                    <a:p>
                      <a:pPr marL="342900" lvl="0" indent="-342900" algn="just">
                        <a:lnSpc>
                          <a:spcPct val="150000"/>
                        </a:lnSpc>
                        <a:spcAft>
                          <a:spcPts val="0"/>
                        </a:spcAft>
                        <a:buFont typeface="Symbol"/>
                        <a:buChar char=""/>
                      </a:pPr>
                      <a:r>
                        <a:rPr lang="pt-PT" sz="1200" dirty="0">
                          <a:effectLst/>
                        </a:rPr>
                        <a:t>Liderança do mercado</a:t>
                      </a:r>
                      <a:endParaRPr lang="pt-PT" sz="1100" dirty="0">
                        <a:effectLst/>
                      </a:endParaRPr>
                    </a:p>
                    <a:p>
                      <a:pPr marL="342900" lvl="0" indent="-342900" algn="just">
                        <a:lnSpc>
                          <a:spcPct val="150000"/>
                        </a:lnSpc>
                        <a:spcAft>
                          <a:spcPts val="0"/>
                        </a:spcAft>
                        <a:buFont typeface="Symbol"/>
                        <a:buChar char=""/>
                      </a:pPr>
                      <a:r>
                        <a:rPr lang="pt-PT" sz="1200" dirty="0">
                          <a:effectLst/>
                        </a:rPr>
                        <a:t>Produtos de alta qualidade</a:t>
                      </a:r>
                      <a:endParaRPr lang="pt-PT" sz="1100" dirty="0">
                        <a:effectLst/>
                      </a:endParaRPr>
                    </a:p>
                    <a:p>
                      <a:pPr marL="342900" lvl="0" indent="-342900" algn="just">
                        <a:lnSpc>
                          <a:spcPct val="150000"/>
                        </a:lnSpc>
                        <a:spcAft>
                          <a:spcPts val="0"/>
                        </a:spcAft>
                        <a:buFont typeface="Symbol"/>
                        <a:buChar char=""/>
                      </a:pPr>
                      <a:r>
                        <a:rPr lang="pt-PT" sz="1200" dirty="0">
                          <a:effectLst/>
                        </a:rPr>
                        <a:t>Estrutura de custos baixos</a:t>
                      </a:r>
                      <a:endParaRPr lang="pt-PT" sz="1100" dirty="0">
                        <a:effectLst/>
                      </a:endParaRPr>
                    </a:p>
                    <a:p>
                      <a:pPr marL="342900" lvl="0" indent="-342900" algn="just">
                        <a:lnSpc>
                          <a:spcPct val="150000"/>
                        </a:lnSpc>
                        <a:spcAft>
                          <a:spcPts val="0"/>
                        </a:spcAft>
                        <a:buFont typeface="Symbol"/>
                        <a:buChar char=""/>
                      </a:pPr>
                      <a:r>
                        <a:rPr lang="pt-PT" sz="1200" dirty="0">
                          <a:effectLst/>
                        </a:rPr>
                        <a:t>Forte cultura organizacional </a:t>
                      </a:r>
                      <a:endParaRPr lang="pt-PT" sz="1100" dirty="0">
                        <a:effectLst/>
                      </a:endParaRPr>
                    </a:p>
                    <a:p>
                      <a:pPr marL="342900" lvl="0" indent="-342900" algn="just">
                        <a:lnSpc>
                          <a:spcPct val="150000"/>
                        </a:lnSpc>
                        <a:spcAft>
                          <a:spcPts val="0"/>
                        </a:spcAft>
                        <a:buFont typeface="Symbol"/>
                        <a:buChar char=""/>
                      </a:pPr>
                      <a:r>
                        <a:rPr lang="pt-PT" sz="1200" dirty="0">
                          <a:effectLst/>
                        </a:rPr>
                        <a:t>Boa situação financeira </a:t>
                      </a:r>
                      <a:endParaRPr lang="pt-PT" sz="1100" dirty="0">
                        <a:effectLst/>
                      </a:endParaRPr>
                    </a:p>
                    <a:p>
                      <a:pPr marL="342900" lvl="0" indent="-342900" algn="just">
                        <a:lnSpc>
                          <a:spcPct val="150000"/>
                        </a:lnSpc>
                        <a:spcAft>
                          <a:spcPts val="0"/>
                        </a:spcAft>
                        <a:buFont typeface="Symbol"/>
                        <a:buChar char=""/>
                      </a:pPr>
                      <a:r>
                        <a:rPr lang="pt-PT" sz="1200" dirty="0">
                          <a:effectLst/>
                        </a:rPr>
                        <a:t>Investigação &amp; Desenvolvimento </a:t>
                      </a:r>
                      <a:endParaRPr lang="pt-PT" sz="11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pt-PT" sz="1200" dirty="0">
                          <a:effectLst/>
                        </a:rPr>
                        <a:t>Pontos Fracos (</a:t>
                      </a:r>
                      <a:r>
                        <a:rPr lang="pt-PT" sz="1200" dirty="0" err="1">
                          <a:effectLst/>
                        </a:rPr>
                        <a:t>Weaknesses</a:t>
                      </a:r>
                      <a:r>
                        <a:rPr lang="pt-PT" sz="1200" dirty="0">
                          <a:effectLst/>
                        </a:rPr>
                        <a:t>)</a:t>
                      </a:r>
                      <a:endParaRPr lang="pt-PT" sz="1100" dirty="0">
                        <a:effectLst/>
                      </a:endParaRPr>
                    </a:p>
                    <a:p>
                      <a:pPr marL="342900" lvl="0" indent="-342900" algn="just">
                        <a:lnSpc>
                          <a:spcPct val="150000"/>
                        </a:lnSpc>
                        <a:spcAft>
                          <a:spcPts val="0"/>
                        </a:spcAft>
                        <a:buFont typeface="Symbol"/>
                        <a:buChar char=""/>
                      </a:pPr>
                      <a:r>
                        <a:rPr lang="pt-PT" sz="1200" dirty="0">
                          <a:effectLst/>
                        </a:rPr>
                        <a:t>Inventários elevados </a:t>
                      </a:r>
                      <a:endParaRPr lang="pt-PT" sz="1100" dirty="0">
                        <a:effectLst/>
                      </a:endParaRPr>
                    </a:p>
                    <a:p>
                      <a:pPr marL="342900" lvl="0" indent="-342900" algn="just">
                        <a:lnSpc>
                          <a:spcPct val="150000"/>
                        </a:lnSpc>
                        <a:spcAft>
                          <a:spcPts val="0"/>
                        </a:spcAft>
                        <a:buFont typeface="Symbol"/>
                        <a:buChar char=""/>
                      </a:pPr>
                      <a:r>
                        <a:rPr lang="pt-PT" sz="1200" dirty="0">
                          <a:effectLst/>
                        </a:rPr>
                        <a:t>Alta rotatividade de empregados</a:t>
                      </a:r>
                      <a:endParaRPr lang="pt-PT" sz="1100" dirty="0">
                        <a:effectLst/>
                      </a:endParaRPr>
                    </a:p>
                    <a:p>
                      <a:pPr marL="342900" lvl="0" indent="-342900" algn="just">
                        <a:lnSpc>
                          <a:spcPct val="150000"/>
                        </a:lnSpc>
                        <a:spcAft>
                          <a:spcPts val="0"/>
                        </a:spcAft>
                        <a:buFont typeface="Symbol"/>
                        <a:buChar char=""/>
                      </a:pPr>
                      <a:r>
                        <a:rPr lang="pt-PT" sz="1200" dirty="0">
                          <a:effectLst/>
                        </a:rPr>
                        <a:t>Imagem de marca fraca </a:t>
                      </a:r>
                      <a:endParaRPr lang="pt-PT" sz="1100" dirty="0">
                        <a:effectLst/>
                      </a:endParaRPr>
                    </a:p>
                    <a:p>
                      <a:pPr marL="342900" lvl="0" indent="-342900" algn="just">
                        <a:lnSpc>
                          <a:spcPct val="150000"/>
                        </a:lnSpc>
                        <a:spcAft>
                          <a:spcPts val="0"/>
                        </a:spcAft>
                        <a:buFont typeface="Symbol"/>
                        <a:buChar char=""/>
                      </a:pPr>
                      <a:r>
                        <a:rPr lang="pt-PT" sz="1200" dirty="0">
                          <a:effectLst/>
                        </a:rPr>
                        <a:t>Má gestão </a:t>
                      </a:r>
                      <a:endParaRPr lang="pt-PT" sz="1100" dirty="0">
                        <a:effectLst/>
                      </a:endParaRPr>
                    </a:p>
                    <a:p>
                      <a:pPr marL="342900" lvl="0" indent="-342900" algn="just">
                        <a:lnSpc>
                          <a:spcPct val="150000"/>
                        </a:lnSpc>
                        <a:spcAft>
                          <a:spcPts val="0"/>
                        </a:spcAft>
                        <a:buFont typeface="Symbol"/>
                        <a:buChar char=""/>
                      </a:pPr>
                      <a:r>
                        <a:rPr lang="pt-PT" sz="1200" dirty="0">
                          <a:effectLst/>
                        </a:rPr>
                        <a:t>Dificuldades financeiras </a:t>
                      </a:r>
                      <a:endParaRPr lang="pt-PT" sz="1100" dirty="0">
                        <a:effectLst/>
                        <a:latin typeface="Calibri"/>
                        <a:ea typeface="Calibri"/>
                        <a:cs typeface="Times New Roman"/>
                      </a:endParaRPr>
                    </a:p>
                  </a:txBody>
                  <a:tcPr marL="68580" marR="68580" marT="0" marB="0"/>
                </a:tc>
              </a:tr>
              <a:tr h="1956939">
                <a:tc>
                  <a:txBody>
                    <a:bodyPr/>
                    <a:lstStyle/>
                    <a:p>
                      <a:pPr algn="just">
                        <a:lnSpc>
                          <a:spcPct val="150000"/>
                        </a:lnSpc>
                        <a:spcAft>
                          <a:spcPts val="0"/>
                        </a:spcAft>
                      </a:pPr>
                      <a:r>
                        <a:rPr lang="pt-PT" sz="1200" dirty="0">
                          <a:effectLst/>
                        </a:rPr>
                        <a:t>Oportunidades (</a:t>
                      </a:r>
                      <a:r>
                        <a:rPr lang="pt-PT" sz="1200" dirty="0" err="1">
                          <a:effectLst/>
                        </a:rPr>
                        <a:t>Opportunities</a:t>
                      </a:r>
                      <a:r>
                        <a:rPr lang="pt-PT" sz="1200" dirty="0">
                          <a:effectLst/>
                        </a:rPr>
                        <a:t>)</a:t>
                      </a:r>
                      <a:endParaRPr lang="pt-PT" sz="1100" dirty="0">
                        <a:effectLst/>
                      </a:endParaRPr>
                    </a:p>
                    <a:p>
                      <a:pPr marL="342900" lvl="0" indent="-342900" algn="just">
                        <a:lnSpc>
                          <a:spcPct val="150000"/>
                        </a:lnSpc>
                        <a:spcAft>
                          <a:spcPts val="0"/>
                        </a:spcAft>
                        <a:buFont typeface="Symbol"/>
                        <a:buChar char=""/>
                      </a:pPr>
                      <a:r>
                        <a:rPr lang="pt-PT" sz="1200" dirty="0">
                          <a:effectLst/>
                        </a:rPr>
                        <a:t>Concorrência fraca;</a:t>
                      </a:r>
                      <a:endParaRPr lang="pt-PT" sz="1100" dirty="0">
                        <a:effectLst/>
                      </a:endParaRPr>
                    </a:p>
                    <a:p>
                      <a:pPr marL="342900" lvl="0" indent="-342900" algn="just">
                        <a:lnSpc>
                          <a:spcPct val="150000"/>
                        </a:lnSpc>
                        <a:spcAft>
                          <a:spcPts val="0"/>
                        </a:spcAft>
                        <a:buFont typeface="Symbol"/>
                        <a:buChar char=""/>
                      </a:pPr>
                      <a:r>
                        <a:rPr lang="pt-PT" sz="1200" dirty="0">
                          <a:effectLst/>
                        </a:rPr>
                        <a:t>Eliminação de barreiras à entrada </a:t>
                      </a:r>
                      <a:endParaRPr lang="pt-PT" sz="1100" dirty="0">
                        <a:effectLst/>
                      </a:endParaRPr>
                    </a:p>
                    <a:p>
                      <a:pPr marL="342900" lvl="0" indent="-342900" algn="just">
                        <a:lnSpc>
                          <a:spcPct val="150000"/>
                        </a:lnSpc>
                        <a:spcAft>
                          <a:spcPts val="0"/>
                        </a:spcAft>
                        <a:buFont typeface="Symbol"/>
                        <a:buChar char=""/>
                      </a:pPr>
                      <a:r>
                        <a:rPr lang="pt-PT" sz="1200" dirty="0">
                          <a:effectLst/>
                        </a:rPr>
                        <a:t>Mudanças de hábitos de consumo </a:t>
                      </a:r>
                      <a:endParaRPr lang="pt-PT" sz="1100" dirty="0">
                        <a:effectLst/>
                      </a:endParaRPr>
                    </a:p>
                    <a:p>
                      <a:pPr marL="342900" lvl="0" indent="-342900" algn="just">
                        <a:lnSpc>
                          <a:spcPct val="150000"/>
                        </a:lnSpc>
                        <a:spcAft>
                          <a:spcPts val="0"/>
                        </a:spcAft>
                        <a:buFont typeface="Symbol"/>
                        <a:buChar char=""/>
                      </a:pPr>
                      <a:r>
                        <a:rPr lang="pt-PT" sz="1200" dirty="0">
                          <a:effectLst/>
                        </a:rPr>
                        <a:t>Crescimento da economia </a:t>
                      </a:r>
                      <a:endParaRPr lang="pt-PT" sz="1100" dirty="0">
                        <a:effectLst/>
                      </a:endParaRPr>
                    </a:p>
                    <a:p>
                      <a:pPr marL="342900" lvl="0" indent="-342900" algn="just">
                        <a:lnSpc>
                          <a:spcPct val="150000"/>
                        </a:lnSpc>
                        <a:spcAft>
                          <a:spcPts val="0"/>
                        </a:spcAft>
                        <a:buFont typeface="Symbol"/>
                        <a:buChar char=""/>
                      </a:pPr>
                      <a:r>
                        <a:rPr lang="pt-PT" sz="1200" dirty="0">
                          <a:effectLst/>
                        </a:rPr>
                        <a:t>Mudança da legislação </a:t>
                      </a:r>
                      <a:endParaRPr lang="pt-PT" sz="1100" dirty="0">
                        <a:effectLst/>
                      </a:endParaRPr>
                    </a:p>
                    <a:p>
                      <a:pPr marL="342900" lvl="0" indent="-342900" algn="just">
                        <a:lnSpc>
                          <a:spcPct val="150000"/>
                        </a:lnSpc>
                        <a:spcAft>
                          <a:spcPts val="0"/>
                        </a:spcAft>
                        <a:buFont typeface="Symbol"/>
                        <a:buChar char=""/>
                      </a:pPr>
                      <a:r>
                        <a:rPr lang="pt-PT" sz="1200" dirty="0">
                          <a:effectLst/>
                        </a:rPr>
                        <a:t>Novas Tecnologias </a:t>
                      </a:r>
                      <a:endParaRPr lang="pt-PT" sz="11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pt-PT" sz="1200" dirty="0">
                          <a:effectLst/>
                        </a:rPr>
                        <a:t>Ameaças (</a:t>
                      </a:r>
                      <a:r>
                        <a:rPr lang="pt-PT" sz="1200" dirty="0" err="1">
                          <a:effectLst/>
                        </a:rPr>
                        <a:t>Threats</a:t>
                      </a:r>
                      <a:r>
                        <a:rPr lang="pt-PT" sz="1200" dirty="0">
                          <a:effectLst/>
                        </a:rPr>
                        <a:t>)</a:t>
                      </a:r>
                      <a:endParaRPr lang="pt-PT" sz="1100" dirty="0">
                        <a:effectLst/>
                      </a:endParaRPr>
                    </a:p>
                    <a:p>
                      <a:pPr marL="342900" lvl="0" indent="-342900" algn="just">
                        <a:lnSpc>
                          <a:spcPct val="150000"/>
                        </a:lnSpc>
                        <a:spcAft>
                          <a:spcPts val="0"/>
                        </a:spcAft>
                        <a:buFont typeface="Symbol"/>
                        <a:buChar char=""/>
                      </a:pPr>
                      <a:r>
                        <a:rPr lang="pt-PT" sz="1200" dirty="0">
                          <a:effectLst/>
                        </a:rPr>
                        <a:t>Saturação do mercado</a:t>
                      </a:r>
                      <a:endParaRPr lang="pt-PT" sz="1100" dirty="0">
                        <a:effectLst/>
                      </a:endParaRPr>
                    </a:p>
                    <a:p>
                      <a:pPr marL="342900" lvl="0" indent="-342900" algn="just">
                        <a:lnSpc>
                          <a:spcPct val="150000"/>
                        </a:lnSpc>
                        <a:spcAft>
                          <a:spcPts val="0"/>
                        </a:spcAft>
                        <a:buFont typeface="Symbol"/>
                        <a:buChar char=""/>
                      </a:pPr>
                      <a:r>
                        <a:rPr lang="pt-PT" sz="1200" dirty="0">
                          <a:effectLst/>
                        </a:rPr>
                        <a:t>Fraca taxa de crescimento do sector </a:t>
                      </a:r>
                      <a:endParaRPr lang="pt-PT" sz="1100" dirty="0">
                        <a:effectLst/>
                      </a:endParaRPr>
                    </a:p>
                    <a:p>
                      <a:pPr marL="342900" lvl="0" indent="-342900" algn="just">
                        <a:lnSpc>
                          <a:spcPct val="150000"/>
                        </a:lnSpc>
                        <a:spcAft>
                          <a:spcPts val="0"/>
                        </a:spcAft>
                        <a:buFont typeface="Symbol"/>
                        <a:buChar char=""/>
                      </a:pPr>
                      <a:r>
                        <a:rPr lang="pt-PT" sz="1200" dirty="0">
                          <a:effectLst/>
                        </a:rPr>
                        <a:t>Entrada de novos concorrentes </a:t>
                      </a:r>
                      <a:endParaRPr lang="pt-PT" sz="1100" dirty="0">
                        <a:effectLst/>
                      </a:endParaRPr>
                    </a:p>
                    <a:p>
                      <a:pPr marL="342900" lvl="0" indent="-342900" algn="just">
                        <a:lnSpc>
                          <a:spcPct val="150000"/>
                        </a:lnSpc>
                        <a:spcAft>
                          <a:spcPts val="0"/>
                        </a:spcAft>
                        <a:buFont typeface="Symbol"/>
                        <a:buChar char=""/>
                      </a:pPr>
                      <a:r>
                        <a:rPr lang="pt-PT" sz="1200" dirty="0">
                          <a:effectLst/>
                        </a:rPr>
                        <a:t>Taxa de câmbio desfavorável </a:t>
                      </a:r>
                      <a:endParaRPr lang="pt-PT" sz="1100" dirty="0">
                        <a:effectLst/>
                      </a:endParaRPr>
                    </a:p>
                    <a:p>
                      <a:pPr marL="342900" lvl="0" indent="-342900" algn="just">
                        <a:lnSpc>
                          <a:spcPct val="150000"/>
                        </a:lnSpc>
                        <a:spcAft>
                          <a:spcPts val="0"/>
                        </a:spcAft>
                        <a:buFont typeface="Symbol"/>
                        <a:buChar char=""/>
                      </a:pPr>
                      <a:r>
                        <a:rPr lang="pt-PT" sz="1200" dirty="0">
                          <a:effectLst/>
                        </a:rPr>
                        <a:t>Taxa de juro elevada </a:t>
                      </a:r>
                      <a:endParaRPr lang="pt-PT" sz="1100" dirty="0">
                        <a:effectLst/>
                      </a:endParaRPr>
                    </a:p>
                    <a:p>
                      <a:pPr marL="228600" algn="just">
                        <a:lnSpc>
                          <a:spcPct val="150000"/>
                        </a:lnSpc>
                        <a:spcAft>
                          <a:spcPts val="0"/>
                        </a:spcAft>
                      </a:pPr>
                      <a:r>
                        <a:rPr lang="pt-PT" sz="1200" dirty="0">
                          <a:effectLst/>
                        </a:rPr>
                        <a:t> </a:t>
                      </a:r>
                      <a:endParaRPr lang="pt-PT"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327174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osição de Conteúdo 4"/>
          <p:cNvSpPr>
            <a:spLocks noGrp="1"/>
          </p:cNvSpPr>
          <p:nvPr>
            <p:ph idx="1"/>
          </p:nvPr>
        </p:nvSpPr>
        <p:spPr>
          <a:xfrm>
            <a:off x="467544" y="1340768"/>
            <a:ext cx="8229600" cy="5073427"/>
          </a:xfrm>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Análise SWOT</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O primeiro passo da análise SWOT consiste em identificar as forças e fraquezas da organização (análise interna). O papel dos gestores é identificar as forças e fraquezas da organização, para potenciar ou atenuar, respectivamente.</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segunda etapa da analise SWOT consiste em identificar potenciais oportunidades e ameaças do meio envolvente que afectam ou podem afectar a empresa no futuro (análise externa).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Feito o diagnóstico da situação actual e identificados os trunfos e debilidades e oportunidades e ameaças, os gestores estão em condições de continuar o processo de planeamento e determinar as estratégias específicas para cumprir a missão da organização e atingir os objectivos definidos. Os resultados da definição dessas estratégias deve capacitar a organização para cumprir os objectivos, aproveitando as oportunidades, contendo as ameaças, potenciando os trunfos e atenuando as fraquezas. </a:t>
            </a: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Ambientes Externos - Organizacional</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85496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Autofit/>
          </a:bodyPr>
          <a:lstStyle/>
          <a:p>
            <a:pPr marL="0" indent="0" algn="just">
              <a:buNone/>
            </a:pPr>
            <a:r>
              <a:rPr lang="pt-PT" sz="1800" dirty="0">
                <a:latin typeface="Times New Roman" panose="02020603050405020304" pitchFamily="18" charset="0"/>
                <a:cs typeface="Times New Roman" panose="02020603050405020304" pitchFamily="18" charset="0"/>
              </a:rPr>
              <a:t>O crescimento da indústria segue uma curva em forma de S devido ao processo de inovação e difusão de um produto </a:t>
            </a:r>
            <a:r>
              <a:rPr lang="pt-PT" sz="1800" dirty="0" smtClean="0">
                <a:latin typeface="Times New Roman" panose="02020603050405020304" pitchFamily="18" charset="0"/>
                <a:cs typeface="Times New Roman" panose="02020603050405020304" pitchFamily="18" charset="0"/>
              </a:rPr>
              <a:t>novo.</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A fase inicial de crescimento da indústria, reflecte a dificuldade que esta tem em superar a falta de compradores e estimular os testes do novo produto. O crescimento rápido passa a ocorrer logo que o produto dê mostras do seu sucesso e os muitos compradores rapidamente aderem. O crescimento decresce conforme forem aparecendo novos produtos substitutos </a:t>
            </a:r>
            <a:endParaRPr lang="pt-PT" sz="1800" dirty="0" smtClean="0">
              <a:latin typeface="Times New Roman" panose="02020603050405020304" pitchFamily="18" charset="0"/>
              <a:cs typeface="Times New Roman" panose="02020603050405020304" pitchFamily="18" charset="0"/>
            </a:endParaRPr>
          </a:p>
        </p:txBody>
      </p:sp>
      <p:sp>
        <p:nvSpPr>
          <p:cNvPr id="2" name="Título 1"/>
          <p:cNvSpPr>
            <a:spLocks noGrp="1"/>
          </p:cNvSpPr>
          <p:nvPr>
            <p:ph type="title"/>
          </p:nvPr>
        </p:nvSpPr>
        <p:spPr/>
        <p:txBody>
          <a:bodyPr>
            <a:normAutofit/>
          </a:bodyPr>
          <a:lstStyle/>
          <a:p>
            <a:r>
              <a:rPr lang="pt-PT" sz="3700" dirty="0">
                <a:latin typeface="Times New Roman" panose="02020603050405020304" pitchFamily="18" charset="0"/>
                <a:cs typeface="Times New Roman" panose="02020603050405020304" pitchFamily="18" charset="0"/>
              </a:rPr>
              <a:t>Ciclo de vida da indústria</a:t>
            </a:r>
          </a:p>
        </p:txBody>
      </p:sp>
    </p:spTree>
    <p:extLst>
      <p:ext uri="{BB962C8B-B14F-4D97-AF65-F5344CB8AC3E}">
        <p14:creationId xmlns:p14="http://schemas.microsoft.com/office/powerpoint/2010/main" val="17836936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Autofit/>
          </a:bodyPr>
          <a:lstStyle/>
          <a:p>
            <a:pPr marL="0" indent="0" algn="just">
              <a:buNone/>
            </a:pPr>
            <a:r>
              <a:rPr lang="pt-PT" sz="1800" dirty="0" smtClean="0">
                <a:latin typeface="Times New Roman" panose="02020603050405020304" pitchFamily="18" charset="0"/>
                <a:cs typeface="Times New Roman" panose="02020603050405020304" pitchFamily="18" charset="0"/>
              </a:rPr>
              <a:t>Está análise caracteriza-se essencialmente pela presença de quatro fases representativas:</a:t>
            </a:r>
          </a:p>
          <a:p>
            <a:pPr algn="just"/>
            <a:r>
              <a:rPr lang="pt-PT" sz="1800" dirty="0" smtClean="0">
                <a:latin typeface="Times New Roman" panose="02020603050405020304" pitchFamily="18" charset="0"/>
                <a:cs typeface="Times New Roman" panose="02020603050405020304" pitchFamily="18" charset="0"/>
              </a:rPr>
              <a:t>A primeira fase, introdução, é a fase de desenvolvimento e introdução no mercado de um produto novo. Nesta fase o mercado é ainda uma incerteza, os segmentos do mercado não estão ainda bem definidos e as características do produto não são ainda familiares aos clientes.</a:t>
            </a:r>
          </a:p>
          <a:p>
            <a:pPr algn="just"/>
            <a:r>
              <a:rPr lang="pt-PT" sz="1800" dirty="0" smtClean="0">
                <a:latin typeface="Times New Roman" panose="02020603050405020304" pitchFamily="18" charset="0"/>
                <a:cs typeface="Times New Roman" panose="02020603050405020304" pitchFamily="18" charset="0"/>
              </a:rPr>
              <a:t>A segunda fase, crescimento, caracteriza-se pelo início do crescimento acentuado das vendas. Em que os consumidores já conhecem bem o produto, o seu uso e as suas qualidades.</a:t>
            </a:r>
          </a:p>
          <a:p>
            <a:pPr algn="just"/>
            <a:r>
              <a:rPr lang="pt-PT" sz="1800" dirty="0" smtClean="0">
                <a:latin typeface="Times New Roman" panose="02020603050405020304" pitchFamily="18" charset="0"/>
                <a:cs typeface="Times New Roman" panose="02020603050405020304" pitchFamily="18" charset="0"/>
              </a:rPr>
              <a:t>Na fase seguinte, maturidade, o mercado atinge a saturação, as vendas globais deixam de crescer, ou crescem cada vez menos.</a:t>
            </a:r>
          </a:p>
          <a:p>
            <a:pPr algn="just"/>
            <a:r>
              <a:rPr lang="pt-PT" sz="1800" dirty="0" smtClean="0">
                <a:latin typeface="Times New Roman" panose="02020603050405020304" pitchFamily="18" charset="0"/>
                <a:cs typeface="Times New Roman" panose="02020603050405020304" pitchFamily="18" charset="0"/>
              </a:rPr>
              <a:t>Na fase do declínio, a estrutura da indústria altera-se radicalmente. As vendas iniciam uma redução rápida em virtude da transferência dos clientes para mercados com novos produtos mais invocativos.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buNone/>
            </a:pPr>
            <a:endParaRPr lang="pt-PT" sz="1800" dirty="0"/>
          </a:p>
        </p:txBody>
      </p:sp>
      <p:sp>
        <p:nvSpPr>
          <p:cNvPr id="4" name="Título 1"/>
          <p:cNvSpPr>
            <a:spLocks noGrp="1"/>
          </p:cNvSpPr>
          <p:nvPr>
            <p:ph type="title"/>
          </p:nvPr>
        </p:nvSpPr>
        <p:spPr/>
        <p:txBody>
          <a:bodyPr>
            <a:normAutofit/>
          </a:bodyPr>
          <a:lstStyle/>
          <a:p>
            <a:r>
              <a:rPr lang="pt-PT" sz="3700" dirty="0">
                <a:latin typeface="Times New Roman" panose="02020603050405020304" pitchFamily="18" charset="0"/>
                <a:cs typeface="Times New Roman" panose="02020603050405020304" pitchFamily="18" charset="0"/>
              </a:rPr>
              <a:t>Ciclo de vida da indústria</a:t>
            </a:r>
          </a:p>
        </p:txBody>
      </p:sp>
    </p:spTree>
    <p:extLst>
      <p:ext uri="{BB962C8B-B14F-4D97-AF65-F5344CB8AC3E}">
        <p14:creationId xmlns:p14="http://schemas.microsoft.com/office/powerpoint/2010/main" val="6704911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Autofit/>
          </a:bodyPr>
          <a:lstStyle/>
          <a:p>
            <a:pPr marL="0" indent="0" algn="just">
              <a:buNone/>
            </a:pPr>
            <a:r>
              <a:rPr lang="pt-PT" sz="1800" dirty="0">
                <a:latin typeface="Times New Roman" panose="02020603050405020304" pitchFamily="18" charset="0"/>
                <a:cs typeface="Times New Roman" panose="02020603050405020304" pitchFamily="18" charset="0"/>
              </a:rPr>
              <a:t>À medida que a indústria vai transpondo o seu ciclo de vida a estratégia ou estratégias mais adequadas diferem, uma vez que cada fase tem características diferentes que afectam, de forma diferente as operações da </a:t>
            </a:r>
            <a:r>
              <a:rPr lang="pt-PT" sz="1800" dirty="0" smtClean="0">
                <a:latin typeface="Times New Roman" panose="02020603050405020304" pitchFamily="18" charset="0"/>
                <a:cs typeface="Times New Roman" panose="02020603050405020304" pitchFamily="18" charset="0"/>
              </a:rPr>
              <a:t>empresa.</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a:t>
            </a:r>
            <a:r>
              <a:rPr lang="pt-PT" sz="1800" dirty="0">
                <a:latin typeface="Times New Roman" panose="02020603050405020304" pitchFamily="18" charset="0"/>
                <a:cs typeface="Times New Roman" panose="02020603050405020304" pitchFamily="18" charset="0"/>
              </a:rPr>
              <a:t>análise do ciclo de vida da indústria é importante pois se a empresa pretende entrar num novo mercado é fundamental saber em que fase do ciclo de vida se encontra. Existem diferenças entre fazer-se um investimento num mercado em forte crescimento ou apostar esse mesmo investimento quando se trata de uma indústria em declínio.</a:t>
            </a: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a:latin typeface="Times New Roman" panose="02020603050405020304" pitchFamily="18" charset="0"/>
                <a:cs typeface="Times New Roman" panose="02020603050405020304" pitchFamily="18" charset="0"/>
              </a:rPr>
              <a:t>Ciclo de vida da indústria</a:t>
            </a:r>
          </a:p>
        </p:txBody>
      </p:sp>
    </p:spTree>
    <p:extLst>
      <p:ext uri="{BB962C8B-B14F-4D97-AF65-F5344CB8AC3E}">
        <p14:creationId xmlns:p14="http://schemas.microsoft.com/office/powerpoint/2010/main" val="8868786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683568" y="1412776"/>
            <a:ext cx="7745505" cy="4536504"/>
          </a:xfrm>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Os pioneiros e os seguidores </a:t>
            </a:r>
            <a:r>
              <a:rPr lang="pt-PT" sz="1800" b="1" dirty="0" smtClean="0">
                <a:latin typeface="Times New Roman" panose="02020603050405020304" pitchFamily="18" charset="0"/>
                <a:cs typeface="Times New Roman" panose="02020603050405020304" pitchFamily="18" charset="0"/>
              </a:rPr>
              <a:t>- diferenças</a:t>
            </a:r>
          </a:p>
          <a:p>
            <a:pPr marL="0" indent="0" algn="ctr">
              <a:buNone/>
            </a:pPr>
            <a:endParaRPr lang="pt-PT" sz="1800" b="1" dirty="0" smtClean="0">
              <a:latin typeface="Times New Roman" panose="02020603050405020304" pitchFamily="18" charset="0"/>
              <a:cs typeface="Times New Roman" panose="02020603050405020304" pitchFamily="18" charset="0"/>
            </a:endParaRPr>
          </a:p>
          <a:p>
            <a:pPr marL="0" indent="0" algn="ctr">
              <a:buNone/>
            </a:pPr>
            <a:endParaRPr lang="pt-PT" sz="1800" b="1"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Importa </a:t>
            </a:r>
            <a:r>
              <a:rPr lang="pt-PT" sz="1800" dirty="0">
                <a:latin typeface="Times New Roman" panose="02020603050405020304" pitchFamily="18" charset="0"/>
                <a:cs typeface="Times New Roman" panose="02020603050405020304" pitchFamily="18" charset="0"/>
              </a:rPr>
              <a:t>referir que o comportamento em cada uma das fases do ciclo de vida pode não ser exactamente o mesmo para todas as empresas da indústria. A empresa líder – quer pela sua maior capacidade em termos de recursos disponíveis, quer pela magnitude das consequências da sua decisão- pode ter, e geralmente tem, uma actuação diferente das empresas seguidoras</a:t>
            </a:r>
            <a:r>
              <a:rPr lang="pt-PT" sz="1800" dirty="0" smtClean="0">
                <a:latin typeface="Times New Roman" panose="02020603050405020304" pitchFamily="18" charset="0"/>
                <a:cs typeface="Times New Roman" panose="02020603050405020304" pitchFamily="18" charset="0"/>
              </a:rPr>
              <a:t>.</a:t>
            </a:r>
          </a:p>
          <a:p>
            <a:pPr marL="0" indent="0" algn="just">
              <a:buNone/>
            </a:pPr>
            <a:r>
              <a:rPr lang="pt-PT" sz="1800" dirty="0">
                <a:latin typeface="Times New Roman" panose="02020603050405020304" pitchFamily="18" charset="0"/>
                <a:cs typeface="Times New Roman" panose="02020603050405020304" pitchFamily="18" charset="0"/>
              </a:rPr>
              <a:t>As empresas lideres geralmente, são as </a:t>
            </a:r>
            <a:r>
              <a:rPr lang="pt-PT" sz="1800" dirty="0" err="1">
                <a:latin typeface="Times New Roman" panose="02020603050405020304" pitchFamily="18" charset="0"/>
                <a:cs typeface="Times New Roman" panose="02020603050405020304" pitchFamily="18" charset="0"/>
              </a:rPr>
              <a:t>first-movers</a:t>
            </a:r>
            <a:r>
              <a:rPr lang="pt-PT" sz="1800" dirty="0">
                <a:latin typeface="Times New Roman" panose="02020603050405020304" pitchFamily="18" charset="0"/>
                <a:cs typeface="Times New Roman" panose="02020603050405020304" pitchFamily="18" charset="0"/>
              </a:rPr>
              <a:t> – isto é, empresas que tiveram a acção competitiva inicial, o que lhes pode dar vantagens competitivas resultantes da actuação empreendedora e inovadora. Esta vantagens podem traduzir-se em lealdade dos clientes, na medida em que a empresa </a:t>
            </a:r>
            <a:r>
              <a:rPr lang="pt-PT" sz="1800" dirty="0" err="1">
                <a:latin typeface="Times New Roman" panose="02020603050405020304" pitchFamily="18" charset="0"/>
                <a:cs typeface="Times New Roman" panose="02020603050405020304" pitchFamily="18" charset="0"/>
              </a:rPr>
              <a:t>first</a:t>
            </a:r>
            <a:r>
              <a:rPr lang="pt-PT" sz="1800" dirty="0">
                <a:latin typeface="Times New Roman" panose="02020603050405020304" pitchFamily="18" charset="0"/>
                <a:cs typeface="Times New Roman" panose="02020603050405020304" pitchFamily="18" charset="0"/>
              </a:rPr>
              <a:t>-mover consiga um compromisso dos seus clientes em relação aos seus produtos ou serviços, tanto mais relevante quanto mais eficazes forem as barreiras que consiga levantar à entrada de concorrentes  </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a:latin typeface="Times New Roman" panose="02020603050405020304" pitchFamily="18" charset="0"/>
                <a:cs typeface="Times New Roman" panose="02020603050405020304" pitchFamily="18" charset="0"/>
              </a:rPr>
              <a:t>Ciclo de </a:t>
            </a:r>
            <a:r>
              <a:rPr lang="pt-PT" sz="3700" dirty="0" smtClean="0">
                <a:latin typeface="Times New Roman" panose="02020603050405020304" pitchFamily="18" charset="0"/>
                <a:cs typeface="Times New Roman" panose="02020603050405020304" pitchFamily="18" charset="0"/>
              </a:rPr>
              <a:t>vida </a:t>
            </a:r>
            <a:r>
              <a:rPr lang="pt-PT" sz="3700" dirty="0">
                <a:latin typeface="Times New Roman" panose="02020603050405020304" pitchFamily="18" charset="0"/>
                <a:cs typeface="Times New Roman" panose="02020603050405020304" pitchFamily="18" charset="0"/>
              </a:rPr>
              <a:t>da </a:t>
            </a:r>
            <a:r>
              <a:rPr lang="pt-PT" sz="3700" dirty="0" smtClean="0">
                <a:latin typeface="Times New Roman" panose="02020603050405020304" pitchFamily="18" charset="0"/>
                <a:cs typeface="Times New Roman" panose="02020603050405020304" pitchFamily="18" charset="0"/>
              </a:rPr>
              <a:t>indústria</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23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1412776"/>
            <a:ext cx="8229600" cy="4925144"/>
          </a:xfrm>
        </p:spPr>
        <p:txBody>
          <a:bodyPr>
            <a:noAutofit/>
          </a:bodyPr>
          <a:lstStyle/>
          <a:p>
            <a:pPr marL="0" indent="0" algn="ctr">
              <a:buNone/>
            </a:pPr>
            <a:r>
              <a:rPr lang="pt-PT" sz="1800" b="1" dirty="0" smtClean="0">
                <a:latin typeface="Times New Roman" panose="02020603050405020304" pitchFamily="18" charset="0"/>
                <a:cs typeface="Times New Roman" panose="02020603050405020304" pitchFamily="18" charset="0"/>
              </a:rPr>
              <a:t>Os Pioneiros e os Seguidores - Diferenças</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Uma </a:t>
            </a:r>
            <a:r>
              <a:rPr lang="pt-PT" sz="1800" dirty="0">
                <a:latin typeface="Times New Roman" panose="02020603050405020304" pitchFamily="18" charset="0"/>
                <a:cs typeface="Times New Roman" panose="02020603050405020304" pitchFamily="18" charset="0"/>
              </a:rPr>
              <a:t>empresa late-mover é uma empresa que responde a uma acção competitiva de uma empresa inovadora, </a:t>
            </a:r>
            <a:r>
              <a:rPr lang="pt-PT" sz="1800" dirty="0" err="1">
                <a:latin typeface="Times New Roman" panose="02020603050405020304" pitchFamily="18" charset="0"/>
                <a:cs typeface="Times New Roman" panose="02020603050405020304" pitchFamily="18" charset="0"/>
              </a:rPr>
              <a:t>first</a:t>
            </a:r>
            <a:r>
              <a:rPr lang="pt-PT" sz="1800" dirty="0">
                <a:latin typeface="Times New Roman" panose="02020603050405020304" pitchFamily="18" charset="0"/>
                <a:cs typeface="Times New Roman" panose="02020603050405020304" pitchFamily="18" charset="0"/>
              </a:rPr>
              <a:t>-mover, mas só depois de decorrido o tempo suficiente para ter um conhecimento amadurecido sobre a aceitação do mercado do novo produto ou serviço. </a:t>
            </a:r>
            <a:r>
              <a:rPr lang="pt-PT" sz="1800" dirty="0" smtClean="0">
                <a:latin typeface="Times New Roman" panose="02020603050405020304" pitchFamily="18" charset="0"/>
                <a:cs typeface="Times New Roman" panose="02020603050405020304" pitchFamily="18" charset="0"/>
              </a:rPr>
              <a:t>As </a:t>
            </a:r>
            <a:r>
              <a:rPr lang="pt-PT" sz="1800" dirty="0">
                <a:latin typeface="Times New Roman" panose="02020603050405020304" pitchFamily="18" charset="0"/>
                <a:cs typeface="Times New Roman" panose="02020603050405020304" pitchFamily="18" charset="0"/>
              </a:rPr>
              <a:t>late-mover tendem a ter piores desempenhos, muitas vezes, são fracos competidores. Tem contudo, a vantagem de não terem custos iniciais elevados para amortizar, podem aprende com os erros dos outros e, muitas vezes, têm sucesso em nichos de mercado menos trabalhados pela empresa </a:t>
            </a:r>
            <a:r>
              <a:rPr lang="pt-PT" sz="1800" dirty="0" smtClean="0">
                <a:latin typeface="Times New Roman" panose="02020603050405020304" pitchFamily="18" charset="0"/>
                <a:cs typeface="Times New Roman" panose="02020603050405020304" pitchFamily="18" charset="0"/>
              </a:rPr>
              <a:t>líder.</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a:latin typeface="Times New Roman" panose="02020603050405020304" pitchFamily="18" charset="0"/>
                <a:cs typeface="Times New Roman" panose="02020603050405020304" pitchFamily="18" charset="0"/>
              </a:rPr>
              <a:t>Ciclo de </a:t>
            </a:r>
            <a:r>
              <a:rPr lang="pt-PT" sz="3700" dirty="0" smtClean="0">
                <a:latin typeface="Times New Roman" panose="02020603050405020304" pitchFamily="18" charset="0"/>
                <a:cs typeface="Times New Roman" panose="02020603050405020304" pitchFamily="18" charset="0"/>
              </a:rPr>
              <a:t>vida </a:t>
            </a:r>
            <a:r>
              <a:rPr lang="pt-PT" sz="3700" dirty="0">
                <a:latin typeface="Times New Roman" panose="02020603050405020304" pitchFamily="18" charset="0"/>
                <a:cs typeface="Times New Roman" panose="02020603050405020304" pitchFamily="18" charset="0"/>
              </a:rPr>
              <a:t>da </a:t>
            </a:r>
            <a:r>
              <a:rPr lang="pt-PT" sz="3700" dirty="0" smtClean="0">
                <a:latin typeface="Times New Roman" panose="02020603050405020304" pitchFamily="18" charset="0"/>
                <a:cs typeface="Times New Roman" panose="02020603050405020304" pitchFamily="18" charset="0"/>
              </a:rPr>
              <a:t>indústria</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731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1340768"/>
            <a:ext cx="8229600" cy="4853136"/>
          </a:xfrm>
        </p:spPr>
        <p:txBody>
          <a:bodyPr>
            <a:normAutofit/>
          </a:bodyPr>
          <a:lstStyle/>
          <a:p>
            <a:pPr marL="0" indent="0" algn="ctr">
              <a:buNone/>
            </a:pPr>
            <a:r>
              <a:rPr lang="pt-PT" sz="1800" dirty="0">
                <a:latin typeface="Times New Roman" panose="02020603050405020304" pitchFamily="18" charset="0"/>
                <a:cs typeface="Times New Roman" panose="02020603050405020304" pitchFamily="18" charset="0"/>
              </a:rPr>
              <a:t> </a:t>
            </a:r>
            <a:r>
              <a:rPr lang="pt-PT" sz="1800" b="1" dirty="0">
                <a:latin typeface="Times New Roman" panose="02020603050405020304" pitchFamily="18" charset="0"/>
                <a:cs typeface="Times New Roman" panose="02020603050405020304" pitchFamily="18" charset="0"/>
              </a:rPr>
              <a:t>Análise da cadeia de valor (</a:t>
            </a:r>
            <a:r>
              <a:rPr lang="pt-PT" sz="1800" b="1" i="1" dirty="0" err="1">
                <a:latin typeface="Times New Roman" panose="02020603050405020304" pitchFamily="18" charset="0"/>
                <a:cs typeface="Times New Roman" panose="02020603050405020304" pitchFamily="18" charset="0"/>
              </a:rPr>
              <a:t>Value-chain</a:t>
            </a:r>
            <a:r>
              <a:rPr lang="pt-PT" sz="1800" b="1" i="1" dirty="0">
                <a:latin typeface="Times New Roman" panose="02020603050405020304" pitchFamily="18" charset="0"/>
                <a:cs typeface="Times New Roman" panose="02020603050405020304" pitchFamily="18" charset="0"/>
              </a:rPr>
              <a:t> </a:t>
            </a:r>
            <a:r>
              <a:rPr lang="pt-PT" sz="1800" b="1" i="1" dirty="0" err="1">
                <a:latin typeface="Times New Roman" panose="02020603050405020304" pitchFamily="18" charset="0"/>
                <a:cs typeface="Times New Roman" panose="02020603050405020304" pitchFamily="18" charset="0"/>
              </a:rPr>
              <a:t>analysis</a:t>
            </a:r>
            <a:r>
              <a:rPr lang="pt-PT" sz="1800" b="1" dirty="0" smtClean="0">
                <a:latin typeface="Times New Roman" panose="02020603050405020304" pitchFamily="18" charset="0"/>
                <a:cs typeface="Times New Roman" panose="02020603050405020304" pitchFamily="18" charset="0"/>
              </a:rPr>
              <a:t>)</a:t>
            </a:r>
          </a:p>
          <a:p>
            <a:pPr marL="0" indent="0" algn="ctr">
              <a:buNone/>
            </a:pPr>
            <a:endParaRPr lang="pt-PT" sz="1800" b="1"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Para avaliar a estratégia futura de uma empresa é importante fazer uma análise interna da empresa. A análise interna visa identificar e analisar as </a:t>
            </a:r>
            <a:r>
              <a:rPr lang="pt-PT" sz="1800" dirty="0" smtClean="0">
                <a:latin typeface="Times New Roman" panose="02020603050405020304" pitchFamily="18" charset="0"/>
                <a:cs typeface="Times New Roman" panose="02020603050405020304" pitchFamily="18" charset="0"/>
              </a:rPr>
              <a:t>actividades</a:t>
            </a:r>
            <a:r>
              <a:rPr lang="pt-PT" sz="1800" dirty="0">
                <a:latin typeface="Times New Roman" panose="02020603050405020304" pitchFamily="18" charset="0"/>
                <a:cs typeface="Times New Roman" panose="02020603050405020304" pitchFamily="18" charset="0"/>
              </a:rPr>
              <a:t>, operações e processos que a empresa realiza, com o </a:t>
            </a:r>
            <a:r>
              <a:rPr lang="pt-PT" sz="1800" dirty="0" smtClean="0">
                <a:latin typeface="Times New Roman" panose="02020603050405020304" pitchFamily="18" charset="0"/>
                <a:cs typeface="Times New Roman" panose="02020603050405020304" pitchFamily="18" charset="0"/>
              </a:rPr>
              <a:t>objectivo </a:t>
            </a:r>
            <a:r>
              <a:rPr lang="pt-PT" sz="1800" dirty="0">
                <a:latin typeface="Times New Roman" panose="02020603050405020304" pitchFamily="18" charset="0"/>
                <a:cs typeface="Times New Roman" panose="02020603050405020304" pitchFamily="18" charset="0"/>
              </a:rPr>
              <a:t>de identificar possíveis fontes de vantagens competitivas (</a:t>
            </a:r>
            <a:r>
              <a:rPr lang="pt-PT" sz="1800" i="1" dirty="0">
                <a:latin typeface="Times New Roman" panose="02020603050405020304" pitchFamily="18" charset="0"/>
                <a:cs typeface="Times New Roman" panose="02020603050405020304" pitchFamily="18" charset="0"/>
              </a:rPr>
              <a:t>core </a:t>
            </a:r>
            <a:r>
              <a:rPr lang="pt-PT" sz="1800" i="1" dirty="0" err="1">
                <a:latin typeface="Times New Roman" panose="02020603050405020304" pitchFamily="18" charset="0"/>
                <a:cs typeface="Times New Roman" panose="02020603050405020304" pitchFamily="18" charset="0"/>
              </a:rPr>
              <a:t>competencies</a:t>
            </a:r>
            <a:r>
              <a:rPr lang="pt-PT" sz="1800" dirty="0">
                <a:latin typeface="Times New Roman" panose="02020603050405020304" pitchFamily="18" charset="0"/>
                <a:cs typeface="Times New Roman" panose="02020603050405020304" pitchFamily="18" charset="0"/>
              </a:rPr>
              <a:t>) sobre as quais deve basear a sua </a:t>
            </a:r>
            <a:r>
              <a:rPr lang="pt-PT" sz="1800" dirty="0" smtClean="0">
                <a:latin typeface="Times New Roman" panose="02020603050405020304" pitchFamily="18" charset="0"/>
                <a:cs typeface="Times New Roman" panose="02020603050405020304" pitchFamily="18" charset="0"/>
              </a:rPr>
              <a:t>estratégia.</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análise sistemática das actividades individuais da cadeia de valor permite ter um melhor conhecimento das forças e fraquezas internas da organização (</a:t>
            </a:r>
            <a:r>
              <a:rPr lang="pt-PT" sz="1800" i="1" dirty="0" smtClean="0">
                <a:latin typeface="Times New Roman" panose="02020603050405020304" pitchFamily="18" charset="0"/>
                <a:cs typeface="Times New Roman" panose="02020603050405020304" pitchFamily="18" charset="0"/>
              </a:rPr>
              <a:t>core </a:t>
            </a:r>
            <a:r>
              <a:rPr lang="pt-PT" sz="1800" i="1" dirty="0" err="1" smtClean="0">
                <a:latin typeface="Times New Roman" panose="02020603050405020304" pitchFamily="18" charset="0"/>
                <a:cs typeface="Times New Roman" panose="02020603050405020304" pitchFamily="18" charset="0"/>
              </a:rPr>
              <a:t>deficiencies</a:t>
            </a:r>
            <a:r>
              <a:rPr lang="pt-PT" sz="1800" dirty="0" smtClean="0">
                <a:latin typeface="Times New Roman" panose="02020603050405020304" pitchFamily="18" charset="0"/>
                <a:cs typeface="Times New Roman" panose="02020603050405020304" pitchFamily="18" charset="0"/>
              </a:rPr>
              <a:t>). De acordo com o </a:t>
            </a:r>
            <a:r>
              <a:rPr lang="pt-PT" sz="1800" dirty="0" err="1" smtClean="0">
                <a:latin typeface="Times New Roman" panose="02020603050405020304" pitchFamily="18" charset="0"/>
                <a:cs typeface="Times New Roman" panose="02020603050405020304" pitchFamily="18" charset="0"/>
              </a:rPr>
              <a:t>Porter</a:t>
            </a:r>
            <a:r>
              <a:rPr lang="pt-PT" sz="1800" dirty="0" smtClean="0">
                <a:latin typeface="Times New Roman" panose="02020603050405020304" pitchFamily="18" charset="0"/>
                <a:cs typeface="Times New Roman" panose="02020603050405020304" pitchFamily="18" charset="0"/>
              </a:rPr>
              <a:t>, “as diferenças entre as cadeias de valor dos concorrentes são a fonte chave de vantagem competitiva.”</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cadeia de valor é essencialmente uma forma de análise das actividades de uma empresa, mediante a qual se decompõe uma unidade de negócios nas suas actividades estratégicas relevantes, com o objectivo de identificar as suas fontes de vantagens competitivas e de diferenciação relativamente aos concorrentes. </a:t>
            </a:r>
            <a:endParaRPr lang="pt-PT" sz="1800" dirty="0">
              <a:latin typeface="Times New Roman" panose="02020603050405020304" pitchFamily="18" charset="0"/>
              <a:cs typeface="Times New Roman" panose="02020603050405020304" pitchFamily="18" charset="0"/>
            </a:endParaRPr>
          </a:p>
        </p:txBody>
      </p:sp>
      <p:sp>
        <p:nvSpPr>
          <p:cNvPr id="2" name="Título 1"/>
          <p:cNvSpPr>
            <a:spLocks noGrp="1"/>
          </p:cNvSpPr>
          <p:nvPr>
            <p:ph type="title"/>
          </p:nvPr>
        </p:nvSpPr>
        <p:spPr/>
        <p:txBody>
          <a:bodyPr>
            <a:normAutofit/>
          </a:bodyPr>
          <a:lstStyle/>
          <a:p>
            <a:r>
              <a:rPr lang="pt-PT" sz="3600" dirty="0" smtClean="0">
                <a:latin typeface="Times New Roman" panose="02020603050405020304" pitchFamily="18" charset="0"/>
                <a:cs typeface="Times New Roman" panose="02020603050405020304" pitchFamily="18" charset="0"/>
              </a:rPr>
              <a:t>Análise Ambiental Interna</a:t>
            </a:r>
            <a:endParaRPr lang="pt-P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6895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3308478297"/>
              </p:ext>
            </p:extLst>
          </p:nvPr>
        </p:nvGraphicFramePr>
        <p:xfrm>
          <a:off x="58952" y="1988840"/>
          <a:ext cx="9036497" cy="4763090"/>
        </p:xfrm>
        <a:graphic>
          <a:graphicData uri="http://schemas.openxmlformats.org/drawingml/2006/table">
            <a:tbl>
              <a:tblPr firstRow="1" firstCol="1" bandRow="1">
                <a:tableStyleId>{5C22544A-7EE6-4342-B048-85BDC9FD1C3A}</a:tableStyleId>
              </a:tblPr>
              <a:tblGrid>
                <a:gridCol w="3011817"/>
                <a:gridCol w="3011817"/>
                <a:gridCol w="3012863"/>
              </a:tblGrid>
              <a:tr h="952618">
                <a:tc>
                  <a:txBody>
                    <a:bodyPr/>
                    <a:lstStyle/>
                    <a:p>
                      <a:pPr algn="just">
                        <a:lnSpc>
                          <a:spcPct val="107000"/>
                        </a:lnSpc>
                        <a:spcAft>
                          <a:spcPts val="0"/>
                        </a:spcAft>
                      </a:pPr>
                      <a:r>
                        <a:rPr lang="pt-PT" sz="1400" dirty="0">
                          <a:effectLst/>
                          <a:latin typeface="Times New Roman" panose="02020603050405020304" pitchFamily="18" charset="0"/>
                          <a:cs typeface="Times New Roman" panose="02020603050405020304" pitchFamily="18" charset="0"/>
                        </a:rPr>
                        <a:t>            Posição</a:t>
                      </a:r>
                    </a:p>
                    <a:p>
                      <a:pPr algn="just">
                        <a:lnSpc>
                          <a:spcPct val="107000"/>
                        </a:lnSpc>
                        <a:spcAft>
                          <a:spcPts val="0"/>
                        </a:spcAft>
                      </a:pPr>
                      <a:r>
                        <a:rPr lang="pt-PT" sz="1400" dirty="0">
                          <a:effectLst/>
                          <a:latin typeface="Times New Roman" panose="02020603050405020304" pitchFamily="18" charset="0"/>
                          <a:cs typeface="Times New Roman" panose="02020603050405020304" pitchFamily="18" charset="0"/>
                        </a:rPr>
                        <a:t>                       Competitiva</a:t>
                      </a:r>
                    </a:p>
                    <a:p>
                      <a:pPr algn="just">
                        <a:lnSpc>
                          <a:spcPct val="107000"/>
                        </a:lnSpc>
                        <a:spcAft>
                          <a:spcPts val="0"/>
                        </a:spcAft>
                      </a:pPr>
                      <a:r>
                        <a:rPr lang="pt-PT" sz="1400" dirty="0">
                          <a:effectLst/>
                          <a:latin typeface="Times New Roman" panose="02020603050405020304" pitchFamily="18" charset="0"/>
                          <a:cs typeface="Times New Roman" panose="02020603050405020304" pitchFamily="18" charset="0"/>
                        </a:rPr>
                        <a:t>                                   </a:t>
                      </a:r>
                    </a:p>
                    <a:p>
                      <a:pPr algn="just">
                        <a:lnSpc>
                          <a:spcPct val="107000"/>
                        </a:lnSpc>
                        <a:spcAft>
                          <a:spcPts val="0"/>
                        </a:spcAft>
                      </a:pPr>
                      <a:r>
                        <a:rPr lang="pt-PT" sz="1400" dirty="0">
                          <a:effectLst/>
                          <a:latin typeface="Times New Roman" panose="02020603050405020304" pitchFamily="18" charset="0"/>
                          <a:cs typeface="Times New Roman" panose="02020603050405020304" pitchFamily="18" charset="0"/>
                        </a:rPr>
                        <a:t>Fases                                     </a:t>
                      </a:r>
                      <a:endParaRPr lang="pt-PT"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Líder</a:t>
                      </a:r>
                    </a:p>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(Grande Participação)</a:t>
                      </a:r>
                      <a:endParaRPr lang="pt-PT"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Seguidor</a:t>
                      </a:r>
                    </a:p>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(reduzida participação)</a:t>
                      </a:r>
                      <a:endParaRPr lang="pt-PT"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710389">
                <a:tc>
                  <a:txBody>
                    <a:bodyPr/>
                    <a:lstStyle/>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Introdução</a:t>
                      </a:r>
                      <a:endParaRPr lang="pt-PT"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Investir em pesquisa e desenvolvimento</a:t>
                      </a:r>
                    </a:p>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Lançar novos produtos</a:t>
                      </a:r>
                      <a:endParaRPr lang="pt-PT"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Ir no “vácuo” da empresa líder</a:t>
                      </a:r>
                      <a:endParaRPr lang="pt-PT"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952618">
                <a:tc>
                  <a:txBody>
                    <a:bodyPr/>
                    <a:lstStyle/>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Crescimento</a:t>
                      </a:r>
                      <a:endParaRPr lang="pt-PT"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Reduzir preços para desencorajar concorrentes</a:t>
                      </a:r>
                    </a:p>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Utilizar toda a sua capacidade</a:t>
                      </a:r>
                      <a:endParaRPr lang="pt-PT"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Investir para aumentar participação</a:t>
                      </a:r>
                    </a:p>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Concentrar-se num segmento que pode ser dominado</a:t>
                      </a:r>
                      <a:endParaRPr lang="pt-PT"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1194847">
                <a:tc>
                  <a:txBody>
                    <a:bodyPr/>
                    <a:lstStyle/>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Maturidade</a:t>
                      </a:r>
                      <a:endParaRPr lang="pt-PT"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Manter a participação no mercado, melhorando a qualidade, aumentando o esforço de vendas divulgando </a:t>
                      </a:r>
                      <a:endParaRPr lang="pt-PT"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Retirar do mercado ou manter a quota sustentando preços e custos abaixo do(s) líder(es)</a:t>
                      </a:r>
                      <a:endParaRPr lang="pt-PT"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952618">
                <a:tc>
                  <a:txBody>
                    <a:bodyPr/>
                    <a:lstStyle/>
                    <a:p>
                      <a:pPr algn="just">
                        <a:lnSpc>
                          <a:spcPct val="107000"/>
                        </a:lnSpc>
                        <a:spcAft>
                          <a:spcPts val="0"/>
                        </a:spcAft>
                      </a:pPr>
                      <a:r>
                        <a:rPr lang="pt-PT" sz="1400">
                          <a:effectLst/>
                          <a:latin typeface="Times New Roman" panose="02020603050405020304" pitchFamily="18" charset="0"/>
                          <a:cs typeface="Times New Roman" panose="02020603050405020304" pitchFamily="18" charset="0"/>
                        </a:rPr>
                        <a:t>Declínio </a:t>
                      </a:r>
                      <a:endParaRPr lang="pt-PT" sz="14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07000"/>
                        </a:lnSpc>
                        <a:spcAft>
                          <a:spcPts val="0"/>
                        </a:spcAft>
                      </a:pPr>
                      <a:r>
                        <a:rPr lang="pt-PT" sz="1400" dirty="0">
                          <a:effectLst/>
                          <a:latin typeface="Times New Roman" panose="02020603050405020304" pitchFamily="18" charset="0"/>
                          <a:cs typeface="Times New Roman" panose="02020603050405020304" pitchFamily="18" charset="0"/>
                        </a:rPr>
                        <a:t>Maximizar o </a:t>
                      </a:r>
                      <a:r>
                        <a:rPr lang="pt-PT" sz="1400" dirty="0" err="1">
                          <a:effectLst/>
                          <a:latin typeface="Times New Roman" panose="02020603050405020304" pitchFamily="18" charset="0"/>
                          <a:cs typeface="Times New Roman" panose="02020603050405020304" pitchFamily="18" charset="0"/>
                        </a:rPr>
                        <a:t>fluco</a:t>
                      </a:r>
                      <a:r>
                        <a:rPr lang="pt-PT" sz="1400" dirty="0">
                          <a:effectLst/>
                          <a:latin typeface="Times New Roman" panose="02020603050405020304" pitchFamily="18" charset="0"/>
                          <a:cs typeface="Times New Roman" panose="02020603050405020304" pitchFamily="18" charset="0"/>
                        </a:rPr>
                        <a:t> de caixa, reduzindo o investimento e as despesas de desenvolvimento</a:t>
                      </a:r>
                      <a:endParaRPr lang="pt-PT"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07000"/>
                        </a:lnSpc>
                        <a:spcAft>
                          <a:spcPts val="0"/>
                        </a:spcAft>
                      </a:pPr>
                      <a:r>
                        <a:rPr lang="pt-PT" sz="1400" dirty="0">
                          <a:effectLst/>
                          <a:latin typeface="Times New Roman" panose="02020603050405020304" pitchFamily="18" charset="0"/>
                          <a:cs typeface="Times New Roman" panose="02020603050405020304" pitchFamily="18" charset="0"/>
                        </a:rPr>
                        <a:t>Retirar-se do mercado</a:t>
                      </a:r>
                      <a:endParaRPr lang="pt-PT" sz="14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
        <p:nvSpPr>
          <p:cNvPr id="5" name="Título 1"/>
          <p:cNvSpPr>
            <a:spLocks noGrp="1"/>
          </p:cNvSpPr>
          <p:nvPr>
            <p:ph type="title"/>
          </p:nvPr>
        </p:nvSpPr>
        <p:spPr/>
        <p:txBody>
          <a:bodyPr>
            <a:normAutofit/>
          </a:bodyPr>
          <a:lstStyle/>
          <a:p>
            <a:r>
              <a:rPr lang="pt-PT" sz="3700" dirty="0">
                <a:latin typeface="Times New Roman" panose="02020603050405020304" pitchFamily="18" charset="0"/>
                <a:cs typeface="Times New Roman" panose="02020603050405020304" pitchFamily="18" charset="0"/>
              </a:rPr>
              <a:t>Ciclo de </a:t>
            </a:r>
            <a:r>
              <a:rPr lang="pt-PT" sz="3700" dirty="0" smtClean="0">
                <a:latin typeface="Times New Roman" panose="02020603050405020304" pitchFamily="18" charset="0"/>
                <a:cs typeface="Times New Roman" panose="02020603050405020304" pitchFamily="18" charset="0"/>
              </a:rPr>
              <a:t>vida </a:t>
            </a:r>
            <a:r>
              <a:rPr lang="pt-PT" sz="3700" dirty="0">
                <a:latin typeface="Times New Roman" panose="02020603050405020304" pitchFamily="18" charset="0"/>
                <a:cs typeface="Times New Roman" panose="02020603050405020304" pitchFamily="18" charset="0"/>
              </a:rPr>
              <a:t>da </a:t>
            </a:r>
            <a:r>
              <a:rPr lang="pt-PT" sz="3700" dirty="0" smtClean="0">
                <a:latin typeface="Times New Roman" panose="02020603050405020304" pitchFamily="18" charset="0"/>
                <a:cs typeface="Times New Roman" panose="02020603050405020304" pitchFamily="18" charset="0"/>
              </a:rPr>
              <a:t>indústria</a:t>
            </a:r>
            <a:endParaRPr lang="pt-PT" sz="3700" dirty="0">
              <a:latin typeface="Times New Roman" panose="02020603050405020304" pitchFamily="18" charset="0"/>
              <a:cs typeface="Times New Roman" panose="02020603050405020304" pitchFamily="18" charset="0"/>
            </a:endParaRPr>
          </a:p>
        </p:txBody>
      </p:sp>
      <p:sp>
        <p:nvSpPr>
          <p:cNvPr id="6" name="Rectângulo 5"/>
          <p:cNvSpPr/>
          <p:nvPr/>
        </p:nvSpPr>
        <p:spPr>
          <a:xfrm>
            <a:off x="2509809" y="1412776"/>
            <a:ext cx="4134786" cy="369332"/>
          </a:xfrm>
          <a:prstGeom prst="rect">
            <a:avLst/>
          </a:prstGeom>
        </p:spPr>
        <p:txBody>
          <a:bodyPr wrap="none">
            <a:spAutoFit/>
          </a:bodyPr>
          <a:lstStyle/>
          <a:p>
            <a:pPr algn="ctr"/>
            <a:r>
              <a:rPr lang="pt-PT" b="1" dirty="0">
                <a:latin typeface="Times New Roman" panose="02020603050405020304" pitchFamily="18" charset="0"/>
                <a:cs typeface="Times New Roman" panose="02020603050405020304" pitchFamily="18" charset="0"/>
              </a:rPr>
              <a:t>Os pioneiros e os </a:t>
            </a:r>
            <a:r>
              <a:rPr lang="pt-PT" b="1" dirty="0" smtClean="0">
                <a:latin typeface="Times New Roman" panose="02020603050405020304" pitchFamily="18" charset="0"/>
                <a:cs typeface="Times New Roman" panose="02020603050405020304" pitchFamily="18" charset="0"/>
              </a:rPr>
              <a:t>seguidores - diferenças</a:t>
            </a:r>
            <a:endParaRPr lang="pt-PT"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0096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95536" y="1268760"/>
            <a:ext cx="8229600" cy="4853136"/>
          </a:xfrm>
        </p:spPr>
        <p:txBody>
          <a:bodyPr>
            <a:noAutofit/>
          </a:bodyPr>
          <a:lstStyle/>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Entende-se </a:t>
            </a:r>
            <a:r>
              <a:rPr lang="pt-PT" sz="1800" dirty="0">
                <a:latin typeface="Times New Roman" panose="02020603050405020304" pitchFamily="18" charset="0"/>
                <a:cs typeface="Times New Roman" panose="02020603050405020304" pitchFamily="18" charset="0"/>
              </a:rPr>
              <a:t>por grupos estratégicos como sendo, um conjunto de empresas que pertencem a uma mesma indústria e adoptam orientações estratégicas semelhantes em função de determinadas variáveis. É comum coexistirem vários grupos estratégicos numa mesma indústria</a:t>
            </a:r>
            <a:r>
              <a:rPr lang="pt-PT" sz="1800" dirty="0" smtClean="0">
                <a:latin typeface="Times New Roman" panose="02020603050405020304" pitchFamily="18" charset="0"/>
                <a:cs typeface="Times New Roman" panose="02020603050405020304" pitchFamily="18" charset="0"/>
              </a:rPr>
              <a:t>.</a:t>
            </a:r>
          </a:p>
          <a:p>
            <a:pPr marL="0" indent="0" algn="just">
              <a:buNone/>
            </a:pPr>
            <a:r>
              <a:rPr lang="pt-PT" sz="1800" dirty="0" smtClean="0">
                <a:latin typeface="Times New Roman" panose="02020603050405020304" pitchFamily="18" charset="0"/>
                <a:cs typeface="Times New Roman" panose="02020603050405020304" pitchFamily="18" charset="0"/>
              </a:rPr>
              <a:t>A partir da análise dos vários mapas de grupos estratégicos pede-se extrai-se conclusões quanto a posições inviáveis, posições inexploradas, factores de sucesso e movimentos estratégicos </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 De modo a identificar os diferentes grupos estratégicos num determinado sector é necessário identificar as variáveis  que melhor diferenciam as empresas, baseadas em quatro dimensões estratégicas</a:t>
            </a:r>
            <a:r>
              <a:rPr lang="pt-PT" sz="1800" dirty="0" smtClean="0">
                <a:latin typeface="Times New Roman" panose="02020603050405020304" pitchFamily="18" charset="0"/>
                <a:cs typeface="Times New Roman" panose="02020603050405020304" pitchFamily="18" charset="0"/>
              </a:rPr>
              <a:t>:</a:t>
            </a:r>
          </a:p>
          <a:p>
            <a:pPr marL="0" indent="0" algn="just">
              <a:buNone/>
            </a:pPr>
            <a:r>
              <a:rPr lang="pt-PT" sz="1800" dirty="0" smtClean="0">
                <a:latin typeface="Times New Roman" panose="02020603050405020304" pitchFamily="18" charset="0"/>
                <a:cs typeface="Times New Roman" panose="02020603050405020304" pitchFamily="18" charset="0"/>
              </a:rPr>
              <a:t>	</a:t>
            </a:r>
            <a:endParaRPr lang="pt-PT" sz="1800" dirty="0">
              <a:latin typeface="Times New Roman" panose="02020603050405020304" pitchFamily="18" charset="0"/>
              <a:cs typeface="Times New Roman" panose="02020603050405020304" pitchFamily="18" charset="0"/>
            </a:endParaRPr>
          </a:p>
        </p:txBody>
      </p:sp>
      <p:sp>
        <p:nvSpPr>
          <p:cNvPr id="2"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Grupos Estratégicos</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6440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79512" y="1484784"/>
            <a:ext cx="8618743" cy="4152600"/>
          </a:xfrm>
        </p:spPr>
        <p:txBody>
          <a:bodyPr>
            <a:normAutofit lnSpcReduction="10000"/>
          </a:bodyPr>
          <a:lstStyle/>
          <a:p>
            <a:pPr marL="628650" indent="-285750" algn="just"/>
            <a:endParaRPr lang="pt-PT" sz="1800" dirty="0" smtClean="0">
              <a:latin typeface="Times New Roman" panose="02020603050405020304" pitchFamily="18" charset="0"/>
              <a:cs typeface="Times New Roman" panose="02020603050405020304" pitchFamily="18" charset="0"/>
            </a:endParaRPr>
          </a:p>
          <a:p>
            <a:pPr marL="628650" indent="-285750" algn="just"/>
            <a:endParaRPr lang="pt-PT" sz="1800" dirty="0">
              <a:latin typeface="Times New Roman" panose="02020603050405020304" pitchFamily="18" charset="0"/>
              <a:cs typeface="Times New Roman" panose="02020603050405020304" pitchFamily="18" charset="0"/>
            </a:endParaRPr>
          </a:p>
          <a:p>
            <a:pPr marL="628650" indent="-285750" algn="just"/>
            <a:r>
              <a:rPr lang="pt-PT" sz="1800" dirty="0" smtClean="0">
                <a:latin typeface="Times New Roman" panose="02020603050405020304" pitchFamily="18" charset="0"/>
                <a:cs typeface="Times New Roman" panose="02020603050405020304" pitchFamily="18" charset="0"/>
              </a:rPr>
              <a:t>Produtos-mercados: consiste na gama de produtos, nível de qualidade e preço, canais de distribuição, localização geográfica.</a:t>
            </a:r>
          </a:p>
          <a:p>
            <a:pPr marL="628650" indent="-285750" algn="just"/>
            <a:r>
              <a:rPr lang="pt-PT" sz="1800" dirty="0" smtClean="0">
                <a:latin typeface="Times New Roman" panose="02020603050405020304" pitchFamily="18" charset="0"/>
                <a:cs typeface="Times New Roman" panose="02020603050405020304" pitchFamily="18" charset="0"/>
              </a:rPr>
              <a:t>Integração vertical: grau de integração vertical, natureza das operações internacionalizadas</a:t>
            </a:r>
          </a:p>
          <a:p>
            <a:pPr marL="628650" indent="-285750" algn="just"/>
            <a:r>
              <a:rPr lang="pt-PT" sz="1800" dirty="0" smtClean="0">
                <a:latin typeface="Times New Roman" panose="02020603050405020304" pitchFamily="18" charset="0"/>
                <a:cs typeface="Times New Roman" panose="02020603050405020304" pitchFamily="18" charset="0"/>
              </a:rPr>
              <a:t>Internacionalização: grau de cobertura geográfica internacional, tipo relação com os governos, tipo de estratégia internacional</a:t>
            </a:r>
          </a:p>
          <a:p>
            <a:pPr marL="628650" indent="-285750" algn="just"/>
            <a:r>
              <a:rPr lang="pt-PT" sz="1800" dirty="0" smtClean="0">
                <a:latin typeface="Times New Roman" panose="02020603050405020304" pitchFamily="18" charset="0"/>
                <a:cs typeface="Times New Roman" panose="02020603050405020304" pitchFamily="18" charset="0"/>
              </a:rPr>
              <a:t>Diversificação: grau de diversificação, natureza das actividades diversificadas.</a:t>
            </a:r>
          </a:p>
          <a:p>
            <a:pPr algn="just"/>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Estas dimensões podem ser combinadas nos eixos do mapa de grupos estratégicos de várias maneiras, consoantes o objectivo em causa.</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buNone/>
            </a:pPr>
            <a:endParaRPr lang="pt-PT" sz="1800" dirty="0"/>
          </a:p>
        </p:txBody>
      </p:sp>
      <p:sp>
        <p:nvSpPr>
          <p:cNvPr id="4"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Grupos Estratégicos</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0721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lnSpcReduction="10000"/>
          </a:bodyPr>
          <a:lstStyle/>
          <a:p>
            <a:pPr marL="0" indent="0" algn="just">
              <a:buNone/>
            </a:pPr>
            <a:r>
              <a:rPr lang="pt-PT" sz="1800" dirty="0">
                <a:latin typeface="Times New Roman" panose="02020603050405020304" pitchFamily="18" charset="0"/>
                <a:cs typeface="Times New Roman" panose="02020603050405020304" pitchFamily="18" charset="0"/>
              </a:rPr>
              <a:t>Para maior conveniência na diferenciação dos concorrentes de uma indústria, pode-se também combinar mais de duas variáveis na construção de diversos mapas alternativos de grupos estratégicos, alterando os factores dos respectivos eixos. De igual modo, pode-se desagregar o conjunto de empresas que integram o grupo com novos factores. </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Uma das características mais comuns nas existência de grupos estratégicos, é o facto de, geralmente as empresas pertencentes ao grupo assemelharem-se de diversas maneiras, além das suas estratégias gerais. As empresas do grupo estratégico tendem a ter parcelas de mercado semelhantes, além de serem afectadas e de responderem de modo semelhante a acontecimentos externos ou a movimentos competitivos na indústria devido as estratégias semelhantes que aplicam, o que permite terem uma relativa semelhança na sua rendibilidade e estrutura.</a:t>
            </a: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Grupos Estratégicos</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6461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just">
              <a:buNone/>
            </a:pPr>
            <a:r>
              <a:rPr lang="pt-PT" sz="1800" b="1" dirty="0" smtClean="0">
                <a:latin typeface="Times New Roman" panose="02020603050405020304" pitchFamily="18" charset="0"/>
                <a:cs typeface="Times New Roman" panose="02020603050405020304" pitchFamily="18" charset="0"/>
              </a:rPr>
              <a:t>Barreiras à Mobilidade</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existência de barreiras à mobilidade entre grupos estratégicos tende a dificultar a evolução de empresas de grupos menos atractivos para posições mais rentáveis noutros grupos. Estas barreias incluem tanto à entrada num novo grupo, como à saída do grupo actual.</a:t>
            </a:r>
          </a:p>
          <a:p>
            <a:pPr marL="0" indent="0" algn="just">
              <a:buNone/>
            </a:pPr>
            <a:r>
              <a:rPr lang="pt-PT" sz="1800" dirty="0" smtClean="0">
                <a:latin typeface="Times New Roman" panose="02020603050405020304" pitchFamily="18" charset="0"/>
                <a:cs typeface="Times New Roman" panose="02020603050405020304" pitchFamily="18" charset="0"/>
              </a:rPr>
              <a:t>As barreiras entre diferentes grupos estratégicos podem inclui: </a:t>
            </a:r>
          </a:p>
          <a:p>
            <a:pPr algn="just"/>
            <a:r>
              <a:rPr lang="pt-PT" sz="1800" dirty="0" smtClean="0">
                <a:latin typeface="Times New Roman" panose="02020603050405020304" pitchFamily="18" charset="0"/>
                <a:cs typeface="Times New Roman" panose="02020603050405020304" pitchFamily="18" charset="0"/>
              </a:rPr>
              <a:t>Elevados investimentos iniciais</a:t>
            </a:r>
          </a:p>
          <a:p>
            <a:pPr algn="just"/>
            <a:r>
              <a:rPr lang="pt-PT" sz="1800" dirty="0" smtClean="0">
                <a:latin typeface="Times New Roman" panose="02020603050405020304" pitchFamily="18" charset="0"/>
                <a:cs typeface="Times New Roman" panose="02020603050405020304" pitchFamily="18" charset="0"/>
              </a:rPr>
              <a:t> domínio de novas tecnologias</a:t>
            </a:r>
          </a:p>
          <a:p>
            <a:pPr algn="just"/>
            <a:r>
              <a:rPr lang="pt-PT" sz="1800" dirty="0" smtClean="0">
                <a:latin typeface="Times New Roman" panose="02020603050405020304" pitchFamily="18" charset="0"/>
                <a:cs typeface="Times New Roman" panose="02020603050405020304" pitchFamily="18" charset="0"/>
              </a:rPr>
              <a:t> notoriedade da marca</a:t>
            </a:r>
          </a:p>
          <a:p>
            <a:pPr algn="just"/>
            <a:r>
              <a:rPr lang="pt-PT" sz="1800" dirty="0" smtClean="0">
                <a:latin typeface="Times New Roman" panose="02020603050405020304" pitchFamily="18" charset="0"/>
                <a:cs typeface="Times New Roman" panose="02020603050405020304" pitchFamily="18" charset="0"/>
              </a:rPr>
              <a:t>acesso a novos canais de distribuição</a:t>
            </a:r>
          </a:p>
          <a:p>
            <a:pPr algn="just"/>
            <a:r>
              <a:rPr lang="pt-PT" sz="1800" dirty="0" smtClean="0">
                <a:latin typeface="Times New Roman" panose="02020603050405020304" pitchFamily="18" charset="0"/>
                <a:cs typeface="Times New Roman" panose="02020603050405020304" pitchFamily="18" charset="0"/>
              </a:rPr>
              <a:t> acesso a novas fontes de matéria-prima.</a:t>
            </a: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700" dirty="0" smtClean="0">
                <a:latin typeface="Times New Roman" panose="02020603050405020304" pitchFamily="18" charset="0"/>
                <a:cs typeface="Times New Roman" panose="02020603050405020304" pitchFamily="18" charset="0"/>
              </a:rPr>
              <a:t>Grupos Estratégicos</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04231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600200"/>
            <a:ext cx="8229600" cy="4853136"/>
          </a:xfrm>
        </p:spPr>
        <p:txBody>
          <a:bodyPr>
            <a:normAutofit fontScale="92500"/>
          </a:bodyPr>
          <a:lstStyle/>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Uma </a:t>
            </a:r>
            <a:r>
              <a:rPr lang="pt-PT" sz="1800" dirty="0">
                <a:latin typeface="Times New Roman" panose="02020603050405020304" pitchFamily="18" charset="0"/>
                <a:cs typeface="Times New Roman" panose="02020603050405020304" pitchFamily="18" charset="0"/>
              </a:rPr>
              <a:t>empresa detém uma vantagem competitiva quando possui as capacidades para fazer algo que os concorrentes não possam fazer, ou pelo menos, não possam fazer tão bem. Os recursos e capacidades devem ser analisados detalhadamente e identificadas as competências que são fundamentais por constituírem a fonte das vantagens competitivas da organização.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Os recursos são os inputs no processo de produção da empresa. As capacidades são aptidões da empresa para desenvolver tarefas ou </a:t>
            </a:r>
            <a:r>
              <a:rPr lang="pt-PT" sz="1800" dirty="0" smtClean="0">
                <a:latin typeface="Times New Roman" panose="02020603050405020304" pitchFamily="18" charset="0"/>
                <a:cs typeface="Times New Roman" panose="02020603050405020304" pitchFamily="18" charset="0"/>
              </a:rPr>
              <a:t>actividades </a:t>
            </a:r>
            <a:r>
              <a:rPr lang="pt-PT" sz="1800" dirty="0">
                <a:latin typeface="Times New Roman" panose="02020603050405020304" pitchFamily="18" charset="0"/>
                <a:cs typeface="Times New Roman" panose="02020603050405020304" pitchFamily="18" charset="0"/>
              </a:rPr>
              <a:t>com base na utilização, de uma forma integrada, dos recursos da empresa. As capacidades que a empresa desenvolve e se tornam fundamentais para a estratégia da empresa são designadas competências nucleares (</a:t>
            </a:r>
            <a:r>
              <a:rPr lang="pt-PT" sz="1800" i="1" dirty="0">
                <a:latin typeface="Times New Roman" panose="02020603050405020304" pitchFamily="18" charset="0"/>
                <a:cs typeface="Times New Roman" panose="02020603050405020304" pitchFamily="18" charset="0"/>
              </a:rPr>
              <a:t>core </a:t>
            </a:r>
            <a:r>
              <a:rPr lang="pt-PT" sz="1800" i="1" dirty="0" err="1">
                <a:latin typeface="Times New Roman" panose="02020603050405020304" pitchFamily="18" charset="0"/>
                <a:cs typeface="Times New Roman" panose="02020603050405020304" pitchFamily="18" charset="0"/>
              </a:rPr>
              <a:t>competences</a:t>
            </a:r>
            <a:r>
              <a:rPr lang="pt-PT" sz="1800" dirty="0" smtClean="0">
                <a:latin typeface="Times New Roman" panose="02020603050405020304" pitchFamily="18" charset="0"/>
                <a:cs typeface="Times New Roman" panose="02020603050405020304" pitchFamily="18" charset="0"/>
              </a:rPr>
              <a:t>).</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As competências nucleares (porque estão ligadas ao núcleo, ao coração do negocio) tornam-se então competências distintivas, isto é competências que distinguem a empresa dos seus concorrentes (o que a empresa sabe fazer melhor do que os seus concorrentes) e são fontes de vantagens competitivas. </a:t>
            </a: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2"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Acções e Respostas Competitivas </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2974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just">
              <a:buNone/>
            </a:pPr>
            <a:r>
              <a:rPr lang="pt-PT" sz="1800" dirty="0">
                <a:latin typeface="Times New Roman" panose="02020603050405020304" pitchFamily="18" charset="0"/>
                <a:cs typeface="Times New Roman" panose="02020603050405020304" pitchFamily="18" charset="0"/>
              </a:rPr>
              <a:t>O papel da gestão do conhecimento na organização é fundamental no processo de obtenção de recursos, desenvolvimento das capacidades, criação de competências que sejam fundamentais para a estratégia e que distingam a organização dos seus concorrentes.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É </a:t>
            </a:r>
            <a:r>
              <a:rPr lang="pt-PT" sz="1800" dirty="0" smtClean="0">
                <a:latin typeface="Times New Roman" panose="02020603050405020304" pitchFamily="18" charset="0"/>
                <a:cs typeface="Times New Roman" panose="02020603050405020304" pitchFamily="18" charset="0"/>
              </a:rPr>
              <a:t>mandatário </a:t>
            </a:r>
            <a:r>
              <a:rPr lang="pt-PT" sz="1800" dirty="0">
                <a:latin typeface="Times New Roman" panose="02020603050405020304" pitchFamily="18" charset="0"/>
                <a:cs typeface="Times New Roman" panose="02020603050405020304" pitchFamily="18" charset="0"/>
              </a:rPr>
              <a:t>aprender, melhorar, e configurar as atuais capacidades na </a:t>
            </a:r>
            <a:r>
              <a:rPr lang="pt-PT" sz="1800" dirty="0" smtClean="0">
                <a:latin typeface="Times New Roman" panose="02020603050405020304" pitchFamily="18" charset="0"/>
                <a:cs typeface="Times New Roman" panose="02020603050405020304" pitchFamily="18" charset="0"/>
              </a:rPr>
              <a:t>perspectiva </a:t>
            </a:r>
            <a:r>
              <a:rPr lang="pt-PT" sz="1800" dirty="0">
                <a:latin typeface="Times New Roman" panose="02020603050405020304" pitchFamily="18" charset="0"/>
                <a:cs typeface="Times New Roman" panose="02020603050405020304" pitchFamily="18" charset="0"/>
              </a:rPr>
              <a:t>da evolução futura, pois as capacidades não são estáticas, devem evoluir permitindo antecipação na actuação estratégica em relação aos concorrentes, o que conduz ao conceito de capacidade dinâmica.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Capacidades dinâmicas são as habilidades da empresa para integrar, construir e reconfigurar competências internas e externas para rapidamente fazer face às alterações do ambiente.</a:t>
            </a: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7" name="Título 1"/>
          <p:cNvSpPr>
            <a:spLocks noGrp="1"/>
          </p:cNvSpPr>
          <p:nvPr>
            <p:ph type="title"/>
          </p:nvPr>
        </p:nvSpPr>
        <p:spPr/>
        <p:txBody>
          <a:bodyPr>
            <a:noAutofit/>
          </a:bodyPr>
          <a:lstStyle/>
          <a:p>
            <a:r>
              <a:rPr lang="pt-PT" sz="3700" dirty="0" smtClean="0">
                <a:latin typeface="Times New Roman" panose="02020603050405020304" pitchFamily="18" charset="0"/>
                <a:cs typeface="Times New Roman" panose="02020603050405020304" pitchFamily="18" charset="0"/>
              </a:rPr>
              <a:t>Acções e Respostas Competitivas </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47170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1916832"/>
            <a:ext cx="8219256" cy="4637112"/>
          </a:xfrm>
        </p:spPr>
        <p:txBody>
          <a:bodyPr>
            <a:normAutofit lnSpcReduction="10000"/>
          </a:bodyPr>
          <a:lstStyle/>
          <a:p>
            <a:pPr marL="0" indent="0" algn="just">
              <a:buNone/>
            </a:pPr>
            <a:r>
              <a:rPr lang="pt-PT" sz="1800" dirty="0">
                <a:latin typeface="Times New Roman" panose="02020603050405020304" pitchFamily="18" charset="0"/>
                <a:cs typeface="Times New Roman" panose="02020603050405020304" pitchFamily="18" charset="0"/>
              </a:rPr>
              <a:t>Para que a empresa consiga vantagem competitiva, os recursos e capacidades devem originar competências que, para o efeito, têm de  ter um conjunto mínimo de requisitos. </a:t>
            </a:r>
            <a:r>
              <a:rPr lang="pt-PT" sz="1800" i="1" dirty="0">
                <a:latin typeface="Times New Roman" panose="02020603050405020304" pitchFamily="18" charset="0"/>
                <a:cs typeface="Times New Roman" panose="02020603050405020304" pitchFamily="18" charset="0"/>
              </a:rPr>
              <a:t>Cynthia</a:t>
            </a:r>
            <a:r>
              <a:rPr lang="pt-PT" sz="1800" dirty="0">
                <a:latin typeface="Times New Roman" panose="02020603050405020304" pitchFamily="18" charset="0"/>
                <a:cs typeface="Times New Roman" panose="02020603050405020304" pitchFamily="18" charset="0"/>
              </a:rPr>
              <a:t> A. Montgomery, considera que para que um recurso tenha valor estratégico deve ser: difícil de copiar, ter uma depreciação lenta, ser controlado pela empresa, difícil de substituir e ser melhor que os recursos similares da concorrência.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 A análise VRIO proposta por </a:t>
            </a:r>
            <a:r>
              <a:rPr lang="pt-PT" sz="1800" dirty="0" err="1">
                <a:latin typeface="Times New Roman" panose="02020603050405020304" pitchFamily="18" charset="0"/>
                <a:cs typeface="Times New Roman" panose="02020603050405020304" pitchFamily="18" charset="0"/>
              </a:rPr>
              <a:t>Barney</a:t>
            </a:r>
            <a:r>
              <a:rPr lang="pt-PT" sz="1800" dirty="0">
                <a:latin typeface="Times New Roman" panose="02020603050405020304" pitchFamily="18" charset="0"/>
                <a:cs typeface="Times New Roman" panose="02020603050405020304" pitchFamily="18" charset="0"/>
              </a:rPr>
              <a:t> é um meio auxiliar simples e prático para identificar os recursos e capacidades que podem converter-se em vantagens competitivas para a empresa. VRIO é uma palavra composta pelas iniciais dos quatro </a:t>
            </a:r>
            <a:r>
              <a:rPr lang="pt-PT" sz="1800" dirty="0" smtClean="0">
                <a:latin typeface="Times New Roman" panose="02020603050405020304" pitchFamily="18" charset="0"/>
                <a:cs typeface="Times New Roman" panose="02020603050405020304" pitchFamily="18" charset="0"/>
              </a:rPr>
              <a:t>aspectos </a:t>
            </a:r>
            <a:r>
              <a:rPr lang="pt-PT" sz="1800" dirty="0">
                <a:latin typeface="Times New Roman" panose="02020603050405020304" pitchFamily="18" charset="0"/>
                <a:cs typeface="Times New Roman" panose="02020603050405020304" pitchFamily="18" charset="0"/>
              </a:rPr>
              <a:t>fundamentais e analisar para o efeito: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pPr lvl="0" algn="just">
              <a:buFont typeface="+mj-lt"/>
              <a:buAutoNum type="arabicPeriod"/>
            </a:pPr>
            <a:r>
              <a:rPr lang="pt-PT" sz="1800" dirty="0">
                <a:latin typeface="Times New Roman" panose="02020603050405020304" pitchFamily="18" charset="0"/>
                <a:cs typeface="Times New Roman" panose="02020603050405020304" pitchFamily="18" charset="0"/>
              </a:rPr>
              <a:t>Os recursos e capacidades devem ser, antes de mais, </a:t>
            </a:r>
            <a:r>
              <a:rPr lang="pt-PT" sz="1800" b="1" dirty="0">
                <a:latin typeface="Times New Roman" panose="02020603050405020304" pitchFamily="18" charset="0"/>
                <a:cs typeface="Times New Roman" panose="02020603050405020304" pitchFamily="18" charset="0"/>
              </a:rPr>
              <a:t>valiosos</a:t>
            </a:r>
            <a:r>
              <a:rPr lang="pt-PT" sz="1800" dirty="0">
                <a:latin typeface="Times New Roman" panose="02020603050405020304" pitchFamily="18" charset="0"/>
                <a:cs typeface="Times New Roman" panose="02020603050405020304" pitchFamily="18" charset="0"/>
              </a:rPr>
              <a:t>, isto é, devem permitir que pela sua utilização a empresa possa beneficiar das oportunidades ou neutralizar as ameaças do seu ambiente externo; </a:t>
            </a:r>
          </a:p>
          <a:p>
            <a:pPr lvl="0" algn="just">
              <a:buFont typeface="+mj-lt"/>
              <a:buAutoNum type="arabicPeriod"/>
            </a:pPr>
            <a:r>
              <a:rPr lang="pt-PT" sz="1800" dirty="0">
                <a:latin typeface="Times New Roman" panose="02020603050405020304" pitchFamily="18" charset="0"/>
                <a:cs typeface="Times New Roman" panose="02020603050405020304" pitchFamily="18" charset="0"/>
              </a:rPr>
              <a:t>Devem ser </a:t>
            </a:r>
            <a:r>
              <a:rPr lang="pt-PT" sz="1800" b="1" dirty="0">
                <a:latin typeface="Times New Roman" panose="02020603050405020304" pitchFamily="18" charset="0"/>
                <a:cs typeface="Times New Roman" panose="02020603050405020304" pitchFamily="18" charset="0"/>
              </a:rPr>
              <a:t>raros</a:t>
            </a:r>
            <a:r>
              <a:rPr lang="pt-PT" sz="1800" dirty="0">
                <a:latin typeface="Times New Roman" panose="02020603050405020304" pitchFamily="18" charset="0"/>
                <a:cs typeface="Times New Roman" panose="02020603050405020304" pitchFamily="18" charset="0"/>
              </a:rPr>
              <a:t>, ou seja, devem ser possuídos por poucos concorrentes, actuais ou potenciais;</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a:xfrm>
            <a:off x="467544" y="548680"/>
            <a:ext cx="8229600" cy="1143000"/>
          </a:xfrm>
        </p:spPr>
        <p:txBody>
          <a:bodyPr>
            <a:noAutofit/>
          </a:bodyPr>
          <a:lstStyle/>
          <a:p>
            <a:r>
              <a:rPr lang="pt-PT" sz="3700" dirty="0" smtClean="0">
                <a:latin typeface="Times New Roman" panose="02020603050405020304" pitchFamily="18" charset="0"/>
                <a:cs typeface="Times New Roman" panose="02020603050405020304" pitchFamily="18" charset="0"/>
              </a:rPr>
              <a:t>Acções e Respostas Competitivas </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15991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lvl="0" indent="0" algn="just">
              <a:buNone/>
            </a:pPr>
            <a:r>
              <a:rPr lang="pt-PT" sz="1800" dirty="0" smtClean="0">
                <a:latin typeface="Times New Roman" panose="02020603050405020304" pitchFamily="18" charset="0"/>
                <a:cs typeface="Times New Roman" panose="02020603050405020304" pitchFamily="18" charset="0"/>
              </a:rPr>
              <a:t>3. Devem ser difíceis de </a:t>
            </a:r>
            <a:r>
              <a:rPr lang="pt-PT" sz="1800" b="1" dirty="0" smtClean="0">
                <a:latin typeface="Times New Roman" panose="02020603050405020304" pitchFamily="18" charset="0"/>
                <a:cs typeface="Times New Roman" panose="02020603050405020304" pitchFamily="18" charset="0"/>
              </a:rPr>
              <a:t>imitar</a:t>
            </a:r>
            <a:r>
              <a:rPr lang="pt-PT" sz="1800" dirty="0" smtClean="0">
                <a:latin typeface="Times New Roman" panose="02020603050405020304" pitchFamily="18" charset="0"/>
                <a:cs typeface="Times New Roman" panose="02020603050405020304" pitchFamily="18" charset="0"/>
              </a:rPr>
              <a:t>, o que significa que devem ser únicos ou de tal modo difíceis de conseguir que os concorrentes, para os obterem, terão de incorrer numa significativa desvantagem de custos (em comparação com as empresas que os possuem);</a:t>
            </a:r>
          </a:p>
          <a:p>
            <a:pPr marL="0" lvl="0" indent="0" algn="just">
              <a:buNone/>
            </a:pPr>
            <a:endParaRPr lang="pt-PT" sz="1800" dirty="0" smtClean="0">
              <a:latin typeface="Times New Roman" panose="02020603050405020304" pitchFamily="18" charset="0"/>
              <a:cs typeface="Times New Roman" panose="02020603050405020304" pitchFamily="18" charset="0"/>
            </a:endParaRPr>
          </a:p>
          <a:p>
            <a:pPr marL="0" lvl="0" indent="0" algn="just">
              <a:buNone/>
            </a:pPr>
            <a:r>
              <a:rPr lang="pt-PT" sz="1800" dirty="0" smtClean="0">
                <a:latin typeface="Times New Roman" panose="02020603050405020304" pitchFamily="18" charset="0"/>
                <a:cs typeface="Times New Roman" panose="02020603050405020304" pitchFamily="18" charset="0"/>
              </a:rPr>
              <a:t>4. Devem ser apropriados pela </a:t>
            </a:r>
            <a:r>
              <a:rPr lang="pt-PT" sz="1800" b="1" dirty="0" smtClean="0">
                <a:latin typeface="Times New Roman" panose="02020603050405020304" pitchFamily="18" charset="0"/>
                <a:cs typeface="Times New Roman" panose="02020603050405020304" pitchFamily="18" charset="0"/>
              </a:rPr>
              <a:t>organização</a:t>
            </a:r>
            <a:r>
              <a:rPr lang="pt-PT" sz="1800" dirty="0" smtClean="0">
                <a:latin typeface="Times New Roman" panose="02020603050405020304" pitchFamily="18" charset="0"/>
                <a:cs typeface="Times New Roman" panose="02020603050405020304" pitchFamily="18" charset="0"/>
              </a:rPr>
              <a:t>, ou seja, deve ser a organização que de uma forma consistente colhe os proveitos gerados pelo recurso. Se os recursos são imoveis esta apropriação é mais fácil de conseguir, mas com recursos moveis a situação pode não ser tao linear e a característica estratégica do respectivo recurso fica diminuída ou mesmo anulada. </a:t>
            </a:r>
          </a:p>
          <a:p>
            <a:pPr marL="0" indent="0">
              <a:buNone/>
            </a:pPr>
            <a:endParaRPr lang="pt-PT" sz="1800" dirty="0"/>
          </a:p>
        </p:txBody>
      </p:sp>
      <p:sp>
        <p:nvSpPr>
          <p:cNvPr id="4" name="Título 1"/>
          <p:cNvSpPr>
            <a:spLocks noGrp="1"/>
          </p:cNvSpPr>
          <p:nvPr>
            <p:ph type="title"/>
          </p:nvPr>
        </p:nvSpPr>
        <p:spPr>
          <a:xfrm>
            <a:off x="467544" y="404664"/>
            <a:ext cx="8229600" cy="1143000"/>
          </a:xfrm>
        </p:spPr>
        <p:txBody>
          <a:bodyPr>
            <a:noAutofit/>
          </a:bodyPr>
          <a:lstStyle/>
          <a:p>
            <a:r>
              <a:rPr lang="pt-PT" sz="3700" dirty="0" smtClean="0">
                <a:latin typeface="Times New Roman" panose="02020603050405020304" pitchFamily="18" charset="0"/>
                <a:cs typeface="Times New Roman" panose="02020603050405020304" pitchFamily="18" charset="0"/>
              </a:rPr>
              <a:t>Acções e Respostas </a:t>
            </a:r>
            <a:r>
              <a:rPr lang="pt-PT" sz="3700" dirty="0">
                <a:latin typeface="Times New Roman" panose="02020603050405020304" pitchFamily="18" charset="0"/>
                <a:cs typeface="Times New Roman" panose="02020603050405020304" pitchFamily="18" charset="0"/>
              </a:rPr>
              <a:t>C</a:t>
            </a:r>
            <a:r>
              <a:rPr lang="pt-PT" sz="3700" dirty="0" smtClean="0">
                <a:latin typeface="Times New Roman" panose="02020603050405020304" pitchFamily="18" charset="0"/>
                <a:cs typeface="Times New Roman" panose="02020603050405020304" pitchFamily="18" charset="0"/>
              </a:rPr>
              <a:t>ompetitivas </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62351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lnSpcReduction="10000"/>
          </a:bodyPr>
          <a:lstStyle/>
          <a:p>
            <a:pPr marL="0" indent="0" algn="just">
              <a:buNone/>
            </a:pPr>
            <a:r>
              <a:rPr lang="pt-PT" sz="1800" dirty="0">
                <a:latin typeface="Times New Roman" panose="02020603050405020304" pitchFamily="18" charset="0"/>
                <a:cs typeface="Times New Roman" panose="02020603050405020304" pitchFamily="18" charset="0"/>
              </a:rPr>
              <a:t>Quando os recursos e capacidades de uma empresa proporcionam o desenvolvimento de competências com estes atributos diz-se que essas competências são competências chave, competências nucleares ou competências centrais (</a:t>
            </a:r>
            <a:r>
              <a:rPr lang="pt-PT" sz="1800" i="1" dirty="0">
                <a:latin typeface="Times New Roman" panose="02020603050405020304" pitchFamily="18" charset="0"/>
                <a:cs typeface="Times New Roman" panose="02020603050405020304" pitchFamily="18" charset="0"/>
              </a:rPr>
              <a:t>core </a:t>
            </a:r>
            <a:r>
              <a:rPr lang="pt-PT" sz="1800" i="1" dirty="0" err="1">
                <a:latin typeface="Times New Roman" panose="02020603050405020304" pitchFamily="18" charset="0"/>
                <a:cs typeface="Times New Roman" panose="02020603050405020304" pitchFamily="18" charset="0"/>
              </a:rPr>
              <a:t>competences</a:t>
            </a:r>
            <a:r>
              <a:rPr lang="pt-PT" sz="1800" dirty="0">
                <a:latin typeface="Times New Roman" panose="02020603050405020304" pitchFamily="18" charset="0"/>
                <a:cs typeface="Times New Roman" panose="02020603050405020304" pitchFamily="18" charset="0"/>
              </a:rPr>
              <a:t>).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O desenvolvimento das competências nucleares de uma empresa devem estar assentes nas vantagens competitivas que constituirão s origens do sucesso de uma estratégia. Identificados os </a:t>
            </a:r>
            <a:r>
              <a:rPr lang="pt-PT" sz="1800" dirty="0" smtClean="0">
                <a:latin typeface="Times New Roman" panose="02020603050405020304" pitchFamily="18" charset="0"/>
                <a:cs typeface="Times New Roman" panose="02020603050405020304" pitchFamily="18" charset="0"/>
              </a:rPr>
              <a:t>factores </a:t>
            </a:r>
            <a:r>
              <a:rPr lang="pt-PT" sz="1800" dirty="0">
                <a:latin typeface="Times New Roman" panose="02020603050405020304" pitchFamily="18" charset="0"/>
                <a:cs typeface="Times New Roman" panose="02020603050405020304" pitchFamily="18" charset="0"/>
              </a:rPr>
              <a:t>críticos de sucesso e as competências nucleares, há que </a:t>
            </a:r>
            <a:r>
              <a:rPr lang="pt-PT" sz="1800" dirty="0" smtClean="0">
                <a:latin typeface="Times New Roman" panose="02020603050405020304" pitchFamily="18" charset="0"/>
                <a:cs typeface="Times New Roman" panose="02020603050405020304" pitchFamily="18" charset="0"/>
              </a:rPr>
              <a:t>seleccionar </a:t>
            </a:r>
            <a:r>
              <a:rPr lang="pt-PT" sz="1800" dirty="0">
                <a:latin typeface="Times New Roman" panose="02020603050405020304" pitchFamily="18" charset="0"/>
                <a:cs typeface="Times New Roman" panose="02020603050405020304" pitchFamily="18" charset="0"/>
              </a:rPr>
              <a:t>a estratégia que melhor se cônjuge com o ajustamento entre esses dois </a:t>
            </a:r>
            <a:r>
              <a:rPr lang="pt-PT" sz="1800" dirty="0" smtClean="0">
                <a:latin typeface="Times New Roman" panose="02020603050405020304" pitchFamily="18" charset="0"/>
                <a:cs typeface="Times New Roman" panose="02020603050405020304" pitchFamily="18" charset="0"/>
              </a:rPr>
              <a:t>aspectos </a:t>
            </a:r>
            <a:r>
              <a:rPr lang="pt-PT" sz="1800" dirty="0">
                <a:latin typeface="Times New Roman" panose="02020603050405020304" pitchFamily="18" charset="0"/>
                <a:cs typeface="Times New Roman" panose="02020603050405020304" pitchFamily="18" charset="0"/>
              </a:rPr>
              <a:t>básicos que resultam em síntese do aprofundamento da analise SWOT. e que traduzem o que pode (e deve) ser feito </a:t>
            </a:r>
            <a:r>
              <a:rPr lang="pt-PT" sz="1800" dirty="0" smtClean="0">
                <a:latin typeface="Times New Roman" panose="02020603050405020304" pitchFamily="18" charset="0"/>
                <a:cs typeface="Times New Roman" panose="02020603050405020304" pitchFamily="18" charset="0"/>
              </a:rPr>
              <a:t>(factores </a:t>
            </a:r>
            <a:r>
              <a:rPr lang="pt-PT" sz="1800" dirty="0">
                <a:latin typeface="Times New Roman" panose="02020603050405020304" pitchFamily="18" charset="0"/>
                <a:cs typeface="Times New Roman" panose="02020603050405020304" pitchFamily="18" charset="0"/>
              </a:rPr>
              <a:t>críticos de sucesso, basicamente a partir das oportunidades e ameaças) e o que a empresa sabe fazer (competências nucleares e vantagens competitivas, determinadas a partir da analise dos seus pontos fortes e pontos fracos). </a:t>
            </a: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a:xfrm>
            <a:off x="467544" y="404664"/>
            <a:ext cx="8229600" cy="1143000"/>
          </a:xfrm>
        </p:spPr>
        <p:txBody>
          <a:bodyPr>
            <a:noAutofit/>
          </a:bodyPr>
          <a:lstStyle/>
          <a:p>
            <a:r>
              <a:rPr lang="pt-PT" sz="3700" dirty="0" smtClean="0">
                <a:latin typeface="Times New Roman" panose="02020603050405020304" pitchFamily="18" charset="0"/>
                <a:cs typeface="Times New Roman" panose="02020603050405020304" pitchFamily="18" charset="0"/>
              </a:rPr>
              <a:t>Acções e Respostas </a:t>
            </a:r>
            <a:r>
              <a:rPr lang="pt-PT" sz="3700" dirty="0">
                <a:latin typeface="Times New Roman" panose="02020603050405020304" pitchFamily="18" charset="0"/>
                <a:cs typeface="Times New Roman" panose="02020603050405020304" pitchFamily="18" charset="0"/>
              </a:rPr>
              <a:t>C</a:t>
            </a:r>
            <a:r>
              <a:rPr lang="pt-PT" sz="3700" dirty="0" smtClean="0">
                <a:latin typeface="Times New Roman" panose="02020603050405020304" pitchFamily="18" charset="0"/>
                <a:cs typeface="Times New Roman" panose="02020603050405020304" pitchFamily="18" charset="0"/>
              </a:rPr>
              <a:t>ompetitivas </a:t>
            </a:r>
            <a:br>
              <a:rPr lang="pt-PT" sz="3700" dirty="0" smtClean="0">
                <a:latin typeface="Times New Roman" panose="02020603050405020304" pitchFamily="18" charset="0"/>
                <a:cs typeface="Times New Roman" panose="02020603050405020304" pitchFamily="18" charset="0"/>
              </a:rPr>
            </a:b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8100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412776"/>
            <a:ext cx="8229600" cy="4713387"/>
          </a:xfrm>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Análise da cadeia de valor (</a:t>
            </a:r>
            <a:r>
              <a:rPr lang="pt-PT" sz="1800" b="1" i="1" dirty="0" err="1" smtClean="0">
                <a:latin typeface="Times New Roman" panose="02020603050405020304" pitchFamily="18" charset="0"/>
                <a:cs typeface="Times New Roman" panose="02020603050405020304" pitchFamily="18" charset="0"/>
              </a:rPr>
              <a:t>Value-chain</a:t>
            </a:r>
            <a:r>
              <a:rPr lang="pt-PT" sz="1800" b="1" i="1" dirty="0" smtClean="0">
                <a:latin typeface="Times New Roman" panose="02020603050405020304" pitchFamily="18" charset="0"/>
                <a:cs typeface="Times New Roman" panose="02020603050405020304" pitchFamily="18" charset="0"/>
              </a:rPr>
              <a:t> </a:t>
            </a:r>
            <a:r>
              <a:rPr lang="pt-PT" sz="1800" b="1" i="1" dirty="0" err="1" smtClean="0">
                <a:latin typeface="Times New Roman" panose="02020603050405020304" pitchFamily="18" charset="0"/>
                <a:cs typeface="Times New Roman" panose="02020603050405020304" pitchFamily="18" charset="0"/>
              </a:rPr>
              <a:t>analysis</a:t>
            </a:r>
            <a:r>
              <a:rPr lang="pt-PT" sz="1800" b="1" dirty="0" smtClean="0">
                <a:latin typeface="Times New Roman" panose="02020603050405020304" pitchFamily="18" charset="0"/>
                <a:cs typeface="Times New Roman" panose="02020603050405020304" pitchFamily="18" charset="0"/>
              </a:rPr>
              <a:t>)</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 cadeia de valor permite descrever a empresa como uma sucessão de actividades, processos ou operações interrelacionadas, em que cada uma delas é um elo de uma cadeia que explica a forma como a empresa gera a sua margem. O êxito da estratégia de uma empresa baseia-se fundamentalmente na consistência das inter-relações das actividades que leva a cabo num meio envolvente hostil e competitivo. </a:t>
            </a: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10" name="Título 1"/>
          <p:cNvSpPr>
            <a:spLocks noGrp="1"/>
          </p:cNvSpPr>
          <p:nvPr>
            <p:ph type="title"/>
          </p:nvPr>
        </p:nvSpPr>
        <p:spPr/>
        <p:txBody>
          <a:bodyPr>
            <a:normAutofit/>
          </a:bodyPr>
          <a:lstStyle/>
          <a:p>
            <a:r>
              <a:rPr lang="pt-PT" sz="3600" dirty="0" smtClean="0">
                <a:latin typeface="Times New Roman" panose="02020603050405020304" pitchFamily="18" charset="0"/>
                <a:cs typeface="Times New Roman" panose="02020603050405020304" pitchFamily="18" charset="0"/>
              </a:rPr>
              <a:t>Análise Ambiental Interna</a:t>
            </a:r>
            <a:endParaRPr lang="pt-PT" sz="3600" dirty="0">
              <a:latin typeface="Times New Roman" panose="02020603050405020304" pitchFamily="18" charset="0"/>
              <a:cs typeface="Times New Roman" panose="02020603050405020304" pitchFamily="18" charset="0"/>
            </a:endParaRPr>
          </a:p>
        </p:txBody>
      </p:sp>
      <p:graphicFrame>
        <p:nvGraphicFramePr>
          <p:cNvPr id="5" name="Diagrama 4"/>
          <p:cNvGraphicFramePr/>
          <p:nvPr>
            <p:extLst>
              <p:ext uri="{D42A27DB-BD31-4B8C-83A1-F6EECF244321}">
                <p14:modId xmlns:p14="http://schemas.microsoft.com/office/powerpoint/2010/main" val="4268191867"/>
              </p:ext>
            </p:extLst>
          </p:nvPr>
        </p:nvGraphicFramePr>
        <p:xfrm>
          <a:off x="1367644" y="2348880"/>
          <a:ext cx="6696744" cy="423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ixaDeTexto 5"/>
          <p:cNvSpPr txBox="1"/>
          <p:nvPr/>
        </p:nvSpPr>
        <p:spPr>
          <a:xfrm>
            <a:off x="1835696" y="5085184"/>
            <a:ext cx="2592288" cy="369332"/>
          </a:xfrm>
          <a:prstGeom prst="rect">
            <a:avLst/>
          </a:prstGeom>
          <a:noFill/>
        </p:spPr>
        <p:txBody>
          <a:bodyPr wrap="square" rtlCol="0">
            <a:spAutoFit/>
          </a:bodyPr>
          <a:lstStyle/>
          <a:p>
            <a:pPr algn="ctr"/>
            <a:r>
              <a:rPr lang="pt-PT" i="1" dirty="0" err="1" smtClean="0">
                <a:latin typeface="Times New Roman" panose="02020603050405020304" pitchFamily="18" charset="0"/>
                <a:cs typeface="Times New Roman" panose="02020603050405020304" pitchFamily="18" charset="0"/>
              </a:rPr>
              <a:t>Upstream</a:t>
            </a:r>
            <a:endParaRPr lang="pt-PT" i="1" dirty="0">
              <a:latin typeface="Times New Roman" panose="02020603050405020304" pitchFamily="18" charset="0"/>
              <a:cs typeface="Times New Roman" panose="02020603050405020304" pitchFamily="18" charset="0"/>
            </a:endParaRPr>
          </a:p>
        </p:txBody>
      </p:sp>
      <p:sp>
        <p:nvSpPr>
          <p:cNvPr id="7" name="Seta para a direita 6"/>
          <p:cNvSpPr/>
          <p:nvPr/>
        </p:nvSpPr>
        <p:spPr>
          <a:xfrm rot="10800000">
            <a:off x="611560" y="4621778"/>
            <a:ext cx="3831130" cy="129614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Seta para a direita 7"/>
          <p:cNvSpPr/>
          <p:nvPr/>
        </p:nvSpPr>
        <p:spPr>
          <a:xfrm>
            <a:off x="4442690" y="4621778"/>
            <a:ext cx="4032448" cy="129614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CaixaDeTexto 8"/>
          <p:cNvSpPr txBox="1"/>
          <p:nvPr/>
        </p:nvSpPr>
        <p:spPr>
          <a:xfrm>
            <a:off x="4716016" y="5064968"/>
            <a:ext cx="2592288" cy="369332"/>
          </a:xfrm>
          <a:prstGeom prst="rect">
            <a:avLst/>
          </a:prstGeom>
          <a:noFill/>
        </p:spPr>
        <p:txBody>
          <a:bodyPr wrap="square" rtlCol="0">
            <a:spAutoFit/>
          </a:bodyPr>
          <a:lstStyle/>
          <a:p>
            <a:pPr algn="ctr"/>
            <a:r>
              <a:rPr lang="pt-PT" i="1" dirty="0" err="1" smtClean="0">
                <a:latin typeface="Times New Roman" panose="02020603050405020304" pitchFamily="18" charset="0"/>
                <a:cs typeface="Times New Roman" panose="02020603050405020304" pitchFamily="18" charset="0"/>
              </a:rPr>
              <a:t>Downstream</a:t>
            </a:r>
            <a:endParaRPr lang="pt-PT"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05569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Estratégia Oceano azul </a:t>
            </a:r>
          </a:p>
          <a:p>
            <a:pPr marL="0" indent="0" algn="ctr">
              <a:buNone/>
            </a:pPr>
            <a:endParaRPr lang="pt-PT" sz="1800" b="1" dirty="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A história ensina-nos que temos uma capacidade altamente subestimada para criar novas indústrias e para recriar as já existentes. </a:t>
            </a:r>
          </a:p>
          <a:p>
            <a:pPr marL="0" indent="0" algn="just">
              <a:buNone/>
            </a:pPr>
            <a:r>
              <a:rPr lang="pt-PT" sz="1800" dirty="0">
                <a:latin typeface="Times New Roman" panose="02020603050405020304" pitchFamily="18" charset="0"/>
                <a:cs typeface="Times New Roman" panose="02020603050405020304" pitchFamily="18" charset="0"/>
              </a:rPr>
              <a:t> </a:t>
            </a:r>
          </a:p>
          <a:p>
            <a:pPr marL="0" indent="0" algn="just">
              <a:buNone/>
            </a:pPr>
            <a:r>
              <a:rPr lang="pt-PT" sz="1800" b="1" dirty="0">
                <a:latin typeface="Times New Roman" panose="02020603050405020304" pitchFamily="18" charset="0"/>
                <a:cs typeface="Times New Roman" panose="02020603050405020304" pitchFamily="18" charset="0"/>
              </a:rPr>
              <a:t>A estratégia Oceano Azul</a:t>
            </a:r>
            <a:r>
              <a:rPr lang="pt-PT" sz="1800" dirty="0">
                <a:latin typeface="Times New Roman" panose="02020603050405020304" pitchFamily="18" charset="0"/>
                <a:cs typeface="Times New Roman" panose="02020603050405020304" pitchFamily="18" charset="0"/>
              </a:rPr>
              <a:t>, visa incutir nos gestores a ideia de que para vencerem no futuro, as empresas devem parar de concorrer umas com as outras, pois a única forma de vencer a concorrência é deixar de tentar vencer a concorrência.</a:t>
            </a:r>
          </a:p>
          <a:p>
            <a:pPr marL="0" indent="0" algn="just">
              <a:buNone/>
            </a:pPr>
            <a:r>
              <a:rPr lang="pt-PT" sz="1800" b="1" dirty="0">
                <a:latin typeface="Times New Roman" panose="02020603050405020304" pitchFamily="18" charset="0"/>
                <a:cs typeface="Times New Roman" panose="02020603050405020304" pitchFamily="18" charset="0"/>
              </a:rPr>
              <a:t>Imagine um universo de mercado composto por dois tipos de oceanos</a:t>
            </a:r>
            <a:r>
              <a:rPr lang="pt-PT" sz="1800" dirty="0">
                <a:latin typeface="Times New Roman" panose="02020603050405020304" pitchFamily="18" charset="0"/>
                <a:cs typeface="Times New Roman" panose="02020603050405020304" pitchFamily="18" charset="0"/>
              </a:rPr>
              <a:t>: os vermelhos e os azuis. Os oceanos vermelhos representam todas as indústrias que existem hoje. Os oceanos azuis abarcam todas as indústrias que ainda não existem.</a:t>
            </a: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2" name="Título 1"/>
          <p:cNvSpPr>
            <a:spLocks noGrp="1"/>
          </p:cNvSpPr>
          <p:nvPr>
            <p:ph type="title"/>
          </p:nvPr>
        </p:nvSpPr>
        <p:spPr/>
        <p:txBody>
          <a:bodyPr>
            <a:normAutofit fontScale="90000"/>
          </a:bodyPr>
          <a:lstStyle/>
          <a:p>
            <a:r>
              <a:rPr lang="pt-PT" sz="3700" dirty="0" smtClean="0">
                <a:latin typeface="Times New Roman" panose="02020603050405020304" pitchFamily="18" charset="0"/>
                <a:cs typeface="Times New Roman" panose="02020603050405020304" pitchFamily="18" charset="0"/>
              </a:rPr>
              <a:t>Novos Paradigmas de Análise de Mercado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47342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340768"/>
            <a:ext cx="8229600" cy="4785395"/>
          </a:xfrm>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Estratégia Oceano azul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b="1" dirty="0" smtClean="0">
                <a:latin typeface="Times New Roman" panose="02020603050405020304" pitchFamily="18" charset="0"/>
                <a:cs typeface="Times New Roman" panose="02020603050405020304" pitchFamily="18" charset="0"/>
              </a:rPr>
              <a:t>Distinção entre os oceanos:</a:t>
            </a:r>
          </a:p>
          <a:p>
            <a:pPr marL="0" indent="0" algn="just">
              <a:buNone/>
            </a:pPr>
            <a:r>
              <a:rPr lang="pt-PT" sz="1800" dirty="0" smtClean="0">
                <a:latin typeface="Times New Roman" panose="02020603050405020304" pitchFamily="18" charset="0"/>
                <a:cs typeface="Times New Roman" panose="02020603050405020304" pitchFamily="18" charset="0"/>
              </a:rPr>
              <a:t> </a:t>
            </a:r>
          </a:p>
          <a:p>
            <a:pPr marL="0" indent="0" algn="just">
              <a:buNone/>
            </a:pPr>
            <a:r>
              <a:rPr lang="pt-PT" sz="1800" dirty="0" smtClean="0">
                <a:latin typeface="Times New Roman" panose="02020603050405020304" pitchFamily="18" charset="0"/>
                <a:cs typeface="Times New Roman" panose="02020603050405020304" pitchFamily="18" charset="0"/>
              </a:rPr>
              <a:t>No Oceano vermelho, as fronteiras das indústrias estão definidas e são unanimemente aceites. As regras do jogo da concorrência são conhecidas por todos. Trata-se do espaço de mercado conhecido. Origem da denominação de oceano vermelho - Os produtos tornam-se meras mercadorias indistintas e a ferocidade da concorrência mancha as águas de sangue, tornando o oceano vermelho.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a:latin typeface="Times New Roman" panose="02020603050405020304" pitchFamily="18" charset="0"/>
                <a:cs typeface="Times New Roman" panose="02020603050405020304" pitchFamily="18" charset="0"/>
              </a:rPr>
              <a:t>Como ter sucesso\objectivo:</a:t>
            </a:r>
          </a:p>
          <a:p>
            <a:pPr marL="0" indent="0" algn="just">
              <a:buNone/>
            </a:pPr>
            <a:r>
              <a:rPr lang="pt-PT" sz="1800" dirty="0">
                <a:latin typeface="Times New Roman" panose="02020603050405020304" pitchFamily="18" charset="0"/>
                <a:cs typeface="Times New Roman" panose="02020603050405020304" pitchFamily="18" charset="0"/>
              </a:rPr>
              <a:t>Neste oceano, as empresas tentam superar os seus rivais para conquistarem uma quota maior da procura existente. </a:t>
            </a:r>
          </a:p>
          <a:p>
            <a:pPr marL="0" indent="0" algn="just">
              <a:buNone/>
            </a:pPr>
            <a:r>
              <a:rPr lang="pt-PT" sz="1800" dirty="0">
                <a:latin typeface="Times New Roman" panose="02020603050405020304" pitchFamily="18" charset="0"/>
                <a:cs typeface="Times New Roman" panose="02020603050405020304" pitchFamily="18" charset="0"/>
              </a:rPr>
              <a:t>Consequência: á medida que o espaço de mercado vai ficando cada vez mais “povoado”, as perspectivas de lucro e de crescimento vão diminuindo.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fontScale="90000"/>
          </a:bodyPr>
          <a:lstStyle/>
          <a:p>
            <a:r>
              <a:rPr lang="pt-PT" sz="3700" dirty="0" smtClean="0">
                <a:latin typeface="Times New Roman" panose="02020603050405020304" pitchFamily="18" charset="0"/>
                <a:cs typeface="Times New Roman" panose="02020603050405020304" pitchFamily="18" charset="0"/>
              </a:rPr>
              <a:t>Novos Paradigmas de Análise de Mercado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920801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412776"/>
            <a:ext cx="8229600" cy="4968552"/>
          </a:xfrm>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Estratégia </a:t>
            </a:r>
            <a:r>
              <a:rPr lang="pt-PT" sz="1800" b="1" dirty="0" smtClean="0">
                <a:latin typeface="Times New Roman" panose="02020603050405020304" pitchFamily="18" charset="0"/>
                <a:cs typeface="Times New Roman" panose="02020603050405020304" pitchFamily="18" charset="0"/>
              </a:rPr>
              <a:t>Oceano azul </a:t>
            </a: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Pelo </a:t>
            </a:r>
            <a:r>
              <a:rPr lang="pt-PT" sz="1800" dirty="0">
                <a:latin typeface="Times New Roman" panose="02020603050405020304" pitchFamily="18" charset="0"/>
                <a:cs typeface="Times New Roman" panose="02020603050405020304" pitchFamily="18" charset="0"/>
              </a:rPr>
              <a:t>seu lado, os oceanos azuis são espaços de mercadorias ainda não explorados, onde se pode criar a procura e onde existem oportunidades de elevado crescimento e rentabilidade. Se bem que alguns oceanos azuis transcendem as fronteiras das indústrias existentes, a maioria é criada a partir de ramificações dos oceanos vermelhos que se expandem para lá dessas fronteiras. </a:t>
            </a:r>
          </a:p>
          <a:p>
            <a:pPr marL="0" indent="0" algn="just">
              <a:buNone/>
            </a:pPr>
            <a:r>
              <a:rPr lang="pt-PT" sz="1800" dirty="0">
                <a:latin typeface="Times New Roman" panose="02020603050405020304" pitchFamily="18" charset="0"/>
                <a:cs typeface="Times New Roman" panose="02020603050405020304" pitchFamily="18" charset="0"/>
              </a:rPr>
              <a:t> </a:t>
            </a:r>
          </a:p>
          <a:p>
            <a:pPr marL="0" indent="0" algn="just">
              <a:buNone/>
            </a:pPr>
            <a:r>
              <a:rPr lang="pt-PT" sz="1800" dirty="0">
                <a:latin typeface="Times New Roman" panose="02020603050405020304" pitchFamily="18" charset="0"/>
                <a:cs typeface="Times New Roman" panose="02020603050405020304" pitchFamily="18" charset="0"/>
              </a:rPr>
              <a:t>Como ter </a:t>
            </a:r>
            <a:r>
              <a:rPr lang="pt-PT" sz="1800" dirty="0" smtClean="0">
                <a:latin typeface="Times New Roman" panose="02020603050405020304" pitchFamily="18" charset="0"/>
                <a:cs typeface="Times New Roman" panose="02020603050405020304" pitchFamily="18" charset="0"/>
              </a:rPr>
              <a:t>sucesso\objectivo:</a:t>
            </a:r>
          </a:p>
          <a:p>
            <a:pPr marL="0" indent="0" algn="just">
              <a:buNone/>
            </a:pPr>
            <a:r>
              <a:rPr lang="pt-PT" sz="1800" dirty="0" smtClean="0">
                <a:latin typeface="Times New Roman" panose="02020603050405020304" pitchFamily="18" charset="0"/>
                <a:cs typeface="Times New Roman" panose="02020603050405020304" pitchFamily="18" charset="0"/>
              </a:rPr>
              <a:t>Nos </a:t>
            </a:r>
            <a:r>
              <a:rPr lang="pt-PT" sz="1800" dirty="0">
                <a:latin typeface="Times New Roman" panose="02020603050405020304" pitchFamily="18" charset="0"/>
                <a:cs typeface="Times New Roman" panose="02020603050405020304" pitchFamily="18" charset="0"/>
              </a:rPr>
              <a:t>oceanos azuis, a concorrência é irrelevante, porque as regras do jogo ainda não foram estabelecidas. Uma vez que a oferta esta a ultrapassar a procura através da existência de uma quantidade cada vez maior de indústrias, concorrer por uma quota de mercado que esta em declínio já não será suficiente para conseguir um elevado desempenho. Deste modo, as empresas precisam de ir além da mera concorrência, para aproveitarem novas oportunidades de crescimento e lucro e, criar oceanos azuis.</a:t>
            </a: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fontScale="90000"/>
          </a:bodyPr>
          <a:lstStyle/>
          <a:p>
            <a:r>
              <a:rPr lang="pt-PT" sz="3700" dirty="0" smtClean="0">
                <a:latin typeface="Times New Roman" panose="02020603050405020304" pitchFamily="18" charset="0"/>
                <a:cs typeface="Times New Roman" panose="02020603050405020304" pitchFamily="18" charset="0"/>
              </a:rPr>
              <a:t>Novos Paradigmas de Análise de Mercado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612048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699247" y="1412776"/>
            <a:ext cx="7745505" cy="4713387"/>
          </a:xfrm>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Estratégia Oceano azul </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As indústrias nunca ficam estáticas. Elas evoluem continuamente. Isto porque, as operações tornam-se mais eficientes, os mercados expandem-se e os intervenientes estão sempre a mudar. Portanto, ao contrário do que acontece na guerra, a História das indústrias mostra-nos que o universo dos mercados nunca foi constante. Um exemplo disso é a criação de oceanos azuis de uma forma contínua ao longo do tempo. Logo, restringirmo-nos nos oceanos vermelhos equivale a aceitar os principais factores restritivos da guerra – um território limitado e a necessidade de vencer um inimigo para conquistar esse espaço – e a negar a força da diferenciação do mundo dos negócios: a capacidade criar novos espaços não disputados de mercado.  É fundamental Inovar com valor</a:t>
            </a: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fontScale="90000"/>
          </a:bodyPr>
          <a:lstStyle/>
          <a:p>
            <a:r>
              <a:rPr lang="pt-PT" sz="3700" dirty="0" smtClean="0">
                <a:latin typeface="Times New Roman" panose="02020603050405020304" pitchFamily="18" charset="0"/>
                <a:cs typeface="Times New Roman" panose="02020603050405020304" pitchFamily="18" charset="0"/>
              </a:rPr>
              <a:t>Novos Paradigmas de Análise de Mercado </a:t>
            </a:r>
            <a:endParaRPr lang="pt-PT"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42033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Marcador de Posição de Conteúdo 9"/>
          <p:cNvGraphicFramePr>
            <a:graphicFrameLocks noGrp="1"/>
          </p:cNvGraphicFramePr>
          <p:nvPr>
            <p:ph idx="1"/>
            <p:extLst>
              <p:ext uri="{D42A27DB-BD31-4B8C-83A1-F6EECF244321}">
                <p14:modId xmlns:p14="http://schemas.microsoft.com/office/powerpoint/2010/main" val="1430043887"/>
              </p:ext>
            </p:extLst>
          </p:nvPr>
        </p:nvGraphicFramePr>
        <p:xfrm>
          <a:off x="467544" y="2564904"/>
          <a:ext cx="7992380" cy="3906365"/>
        </p:xfrm>
        <a:graphic>
          <a:graphicData uri="http://schemas.openxmlformats.org/drawingml/2006/table">
            <a:tbl>
              <a:tblPr firstRow="1" firstCol="1" bandRow="1">
                <a:tableStyleId>{5C22544A-7EE6-4342-B048-85BDC9FD1C3A}</a:tableStyleId>
              </a:tblPr>
              <a:tblGrid>
                <a:gridCol w="3996190"/>
                <a:gridCol w="3996190"/>
              </a:tblGrid>
              <a:tr h="383555">
                <a:tc>
                  <a:txBody>
                    <a:bodyPr/>
                    <a:lstStyle/>
                    <a:p>
                      <a:pPr>
                        <a:lnSpc>
                          <a:spcPct val="107000"/>
                        </a:lnSpc>
                        <a:spcAft>
                          <a:spcPts val="800"/>
                        </a:spcAft>
                      </a:pPr>
                      <a:r>
                        <a:rPr lang="pt-PT" sz="1800" dirty="0">
                          <a:effectLst/>
                          <a:latin typeface="Times New Roman" panose="02020603050405020304" pitchFamily="18" charset="0"/>
                          <a:cs typeface="Times New Roman" panose="02020603050405020304" pitchFamily="18" charset="0"/>
                        </a:rPr>
                        <a:t>Estratégia oceano vermelho</a:t>
                      </a:r>
                      <a:endParaRPr lang="pt-PT" sz="18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07000"/>
                        </a:lnSpc>
                        <a:spcAft>
                          <a:spcPts val="800"/>
                        </a:spcAft>
                      </a:pPr>
                      <a:r>
                        <a:rPr lang="pt-PT" sz="1800">
                          <a:effectLst/>
                          <a:latin typeface="Times New Roman" panose="02020603050405020304" pitchFamily="18" charset="0"/>
                          <a:cs typeface="Times New Roman" panose="02020603050405020304" pitchFamily="18" charset="0"/>
                        </a:rPr>
                        <a:t>Estratégia oceano azul</a:t>
                      </a:r>
                      <a:endParaRPr lang="pt-PT" sz="1800">
                        <a:effectLst/>
                        <a:latin typeface="Times New Roman" panose="02020603050405020304" pitchFamily="18" charset="0"/>
                        <a:ea typeface="Calibri"/>
                        <a:cs typeface="Times New Roman" panose="02020603050405020304" pitchFamily="18" charset="0"/>
                      </a:endParaRPr>
                    </a:p>
                  </a:txBody>
                  <a:tcPr marL="68580" marR="68580" marT="0" marB="0"/>
                </a:tc>
              </a:tr>
              <a:tr h="784813">
                <a:tc>
                  <a:txBody>
                    <a:bodyPr/>
                    <a:lstStyle/>
                    <a:p>
                      <a:pPr>
                        <a:lnSpc>
                          <a:spcPct val="107000"/>
                        </a:lnSpc>
                        <a:spcAft>
                          <a:spcPts val="800"/>
                        </a:spcAft>
                      </a:pPr>
                      <a:r>
                        <a:rPr lang="pt-PT" sz="1800" dirty="0">
                          <a:effectLst/>
                          <a:latin typeface="Times New Roman" panose="02020603050405020304" pitchFamily="18" charset="0"/>
                          <a:cs typeface="Times New Roman" panose="02020603050405020304" pitchFamily="18" charset="0"/>
                        </a:rPr>
                        <a:t>Concorrer no espaço de mercado existente</a:t>
                      </a:r>
                      <a:endParaRPr lang="pt-PT" sz="18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07000"/>
                        </a:lnSpc>
                        <a:spcAft>
                          <a:spcPts val="800"/>
                        </a:spcAft>
                      </a:pPr>
                      <a:r>
                        <a:rPr lang="pt-PT" sz="1800" dirty="0">
                          <a:effectLst/>
                          <a:latin typeface="Times New Roman" panose="02020603050405020304" pitchFamily="18" charset="0"/>
                          <a:cs typeface="Times New Roman" panose="02020603050405020304" pitchFamily="18" charset="0"/>
                        </a:rPr>
                        <a:t>Criar espaço de mercado não disputado.</a:t>
                      </a:r>
                      <a:endParaRPr lang="pt-PT" sz="1800" dirty="0">
                        <a:effectLst/>
                        <a:latin typeface="Times New Roman" panose="02020603050405020304" pitchFamily="18" charset="0"/>
                        <a:ea typeface="Calibri"/>
                        <a:cs typeface="Times New Roman" panose="02020603050405020304" pitchFamily="18" charset="0"/>
                      </a:endParaRPr>
                    </a:p>
                  </a:txBody>
                  <a:tcPr marL="68580" marR="68580" marT="0" marB="0"/>
                </a:tc>
              </a:tr>
              <a:tr h="383555">
                <a:tc>
                  <a:txBody>
                    <a:bodyPr/>
                    <a:lstStyle/>
                    <a:p>
                      <a:pPr>
                        <a:lnSpc>
                          <a:spcPct val="107000"/>
                        </a:lnSpc>
                        <a:spcAft>
                          <a:spcPts val="800"/>
                        </a:spcAft>
                      </a:pPr>
                      <a:r>
                        <a:rPr lang="pt-PT" sz="1800">
                          <a:effectLst/>
                          <a:latin typeface="Times New Roman" panose="02020603050405020304" pitchFamily="18" charset="0"/>
                          <a:cs typeface="Times New Roman" panose="02020603050405020304" pitchFamily="18" charset="0"/>
                        </a:rPr>
                        <a:t>Vencer a concorrência </a:t>
                      </a:r>
                      <a:endParaRPr lang="pt-PT" sz="18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07000"/>
                        </a:lnSpc>
                        <a:spcAft>
                          <a:spcPts val="800"/>
                        </a:spcAft>
                      </a:pPr>
                      <a:r>
                        <a:rPr lang="pt-PT" sz="1800">
                          <a:effectLst/>
                          <a:latin typeface="Times New Roman" panose="02020603050405020304" pitchFamily="18" charset="0"/>
                          <a:cs typeface="Times New Roman" panose="02020603050405020304" pitchFamily="18" charset="0"/>
                        </a:rPr>
                        <a:t>Tornar a concorrência irrelevante</a:t>
                      </a:r>
                      <a:endParaRPr lang="pt-PT" sz="1800">
                        <a:effectLst/>
                        <a:latin typeface="Times New Roman" panose="02020603050405020304" pitchFamily="18" charset="0"/>
                        <a:ea typeface="Calibri"/>
                        <a:cs typeface="Times New Roman" panose="02020603050405020304" pitchFamily="18" charset="0"/>
                      </a:endParaRPr>
                    </a:p>
                  </a:txBody>
                  <a:tcPr marL="68580" marR="68580" marT="0" marB="0"/>
                </a:tc>
              </a:tr>
              <a:tr h="383555">
                <a:tc>
                  <a:txBody>
                    <a:bodyPr/>
                    <a:lstStyle/>
                    <a:p>
                      <a:pPr>
                        <a:lnSpc>
                          <a:spcPct val="107000"/>
                        </a:lnSpc>
                        <a:spcAft>
                          <a:spcPts val="800"/>
                        </a:spcAft>
                      </a:pPr>
                      <a:r>
                        <a:rPr lang="pt-PT" sz="1800">
                          <a:effectLst/>
                          <a:latin typeface="Times New Roman" panose="02020603050405020304" pitchFamily="18" charset="0"/>
                          <a:cs typeface="Times New Roman" panose="02020603050405020304" pitchFamily="18" charset="0"/>
                        </a:rPr>
                        <a:t>Explorar a procura existente.</a:t>
                      </a:r>
                      <a:endParaRPr lang="pt-PT" sz="18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07000"/>
                        </a:lnSpc>
                        <a:spcAft>
                          <a:spcPts val="800"/>
                        </a:spcAft>
                      </a:pPr>
                      <a:r>
                        <a:rPr lang="pt-PT" sz="1800">
                          <a:effectLst/>
                          <a:latin typeface="Times New Roman" panose="02020603050405020304" pitchFamily="18" charset="0"/>
                          <a:cs typeface="Times New Roman" panose="02020603050405020304" pitchFamily="18" charset="0"/>
                        </a:rPr>
                        <a:t>Criar e conquistar nova procura</a:t>
                      </a:r>
                      <a:endParaRPr lang="pt-PT" sz="1800">
                        <a:effectLst/>
                        <a:latin typeface="Times New Roman" panose="02020603050405020304" pitchFamily="18" charset="0"/>
                        <a:ea typeface="Calibri"/>
                        <a:cs typeface="Times New Roman" panose="02020603050405020304" pitchFamily="18" charset="0"/>
                      </a:endParaRPr>
                    </a:p>
                  </a:txBody>
                  <a:tcPr marL="68580" marR="68580" marT="0" marB="0"/>
                </a:tc>
              </a:tr>
              <a:tr h="784813">
                <a:tc>
                  <a:txBody>
                    <a:bodyPr/>
                    <a:lstStyle/>
                    <a:p>
                      <a:pPr>
                        <a:lnSpc>
                          <a:spcPct val="107000"/>
                        </a:lnSpc>
                        <a:spcAft>
                          <a:spcPts val="800"/>
                        </a:spcAft>
                      </a:pPr>
                      <a:r>
                        <a:rPr lang="pt-PT" sz="1800">
                          <a:effectLst/>
                          <a:latin typeface="Times New Roman" panose="02020603050405020304" pitchFamily="18" charset="0"/>
                          <a:cs typeface="Times New Roman" panose="02020603050405020304" pitchFamily="18" charset="0"/>
                        </a:rPr>
                        <a:t>Reger-se pelo trade-off entre valor e custo</a:t>
                      </a:r>
                      <a:endParaRPr lang="pt-PT" sz="18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07000"/>
                        </a:lnSpc>
                        <a:spcAft>
                          <a:spcPts val="800"/>
                        </a:spcAft>
                      </a:pPr>
                      <a:r>
                        <a:rPr lang="pt-PT" sz="1800">
                          <a:effectLst/>
                          <a:latin typeface="Times New Roman" panose="02020603050405020304" pitchFamily="18" charset="0"/>
                          <a:cs typeface="Times New Roman" panose="02020603050405020304" pitchFamily="18" charset="0"/>
                        </a:rPr>
                        <a:t>Quebrar o trade-off entre valor e custo.</a:t>
                      </a:r>
                      <a:endParaRPr lang="pt-PT" sz="1800">
                        <a:effectLst/>
                        <a:latin typeface="Times New Roman" panose="02020603050405020304" pitchFamily="18" charset="0"/>
                        <a:ea typeface="Calibri"/>
                        <a:cs typeface="Times New Roman" panose="02020603050405020304" pitchFamily="18" charset="0"/>
                      </a:endParaRPr>
                    </a:p>
                  </a:txBody>
                  <a:tcPr marL="68580" marR="68580" marT="0" marB="0"/>
                </a:tc>
              </a:tr>
              <a:tr h="1186074">
                <a:tc>
                  <a:txBody>
                    <a:bodyPr/>
                    <a:lstStyle/>
                    <a:p>
                      <a:pPr>
                        <a:lnSpc>
                          <a:spcPct val="107000"/>
                        </a:lnSpc>
                        <a:spcAft>
                          <a:spcPts val="800"/>
                        </a:spcAft>
                      </a:pPr>
                      <a:r>
                        <a:rPr lang="pt-PT" sz="1800">
                          <a:effectLst/>
                          <a:latin typeface="Times New Roman" panose="02020603050405020304" pitchFamily="18" charset="0"/>
                          <a:cs typeface="Times New Roman" panose="02020603050405020304" pitchFamily="18" charset="0"/>
                        </a:rPr>
                        <a:t>Alinhar todo o sistema de atividades de uma empresa com a sua escolha entre diferenciação e baixo custo.</a:t>
                      </a:r>
                      <a:endParaRPr lang="pt-PT" sz="18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07000"/>
                        </a:lnSpc>
                        <a:spcAft>
                          <a:spcPts val="800"/>
                        </a:spcAft>
                      </a:pPr>
                      <a:r>
                        <a:rPr lang="pt-PT" sz="1800" dirty="0">
                          <a:effectLst/>
                          <a:latin typeface="Times New Roman" panose="02020603050405020304" pitchFamily="18" charset="0"/>
                          <a:cs typeface="Times New Roman" panose="02020603050405020304" pitchFamily="18" charset="0"/>
                        </a:rPr>
                        <a:t>Alinhar todo o sistema de actividades de uma empresa na procura da diferenciação e do baixo custo. </a:t>
                      </a:r>
                      <a:endParaRPr lang="pt-PT" sz="18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
        <p:nvSpPr>
          <p:cNvPr id="13" name="Título 1"/>
          <p:cNvSpPr>
            <a:spLocks noGrp="1"/>
          </p:cNvSpPr>
          <p:nvPr>
            <p:ph type="title"/>
          </p:nvPr>
        </p:nvSpPr>
        <p:spPr/>
        <p:txBody>
          <a:bodyPr>
            <a:normAutofit fontScale="90000"/>
          </a:bodyPr>
          <a:lstStyle/>
          <a:p>
            <a:r>
              <a:rPr lang="pt-PT" sz="3700" dirty="0" smtClean="0">
                <a:latin typeface="Times New Roman" panose="02020603050405020304" pitchFamily="18" charset="0"/>
                <a:cs typeface="Times New Roman" panose="02020603050405020304" pitchFamily="18" charset="0"/>
              </a:rPr>
              <a:t>Novos Paradigmas de Análise de Mercado </a:t>
            </a:r>
            <a:endParaRPr lang="pt-PT" sz="3700" dirty="0">
              <a:latin typeface="Times New Roman" panose="02020603050405020304" pitchFamily="18" charset="0"/>
              <a:cs typeface="Times New Roman" panose="02020603050405020304" pitchFamily="18" charset="0"/>
            </a:endParaRPr>
          </a:p>
        </p:txBody>
      </p:sp>
      <p:sp>
        <p:nvSpPr>
          <p:cNvPr id="11" name="Rectangle 4"/>
          <p:cNvSpPr>
            <a:spLocks noChangeArrowheads="1"/>
          </p:cNvSpPr>
          <p:nvPr/>
        </p:nvSpPr>
        <p:spPr bwMode="auto">
          <a:xfrm>
            <a:off x="1401091" y="1413311"/>
            <a:ext cx="587853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pt-PT" b="1" dirty="0">
                <a:latin typeface="Times New Roman" panose="02020603050405020304" pitchFamily="18" charset="0"/>
                <a:cs typeface="Times New Roman" panose="02020603050405020304" pitchFamily="18" charset="0"/>
              </a:rPr>
              <a:t>Estratégia Oceano azul </a:t>
            </a:r>
          </a:p>
          <a:p>
            <a:pPr marL="0" marR="0" lvl="0" indent="0" algn="ctr" defTabSz="914400" rtl="0" eaLnBrk="1" fontAlgn="base" latinLnBrk="0" hangingPunct="1">
              <a:lnSpc>
                <a:spcPct val="100000"/>
              </a:lnSpc>
              <a:spcBef>
                <a:spcPct val="0"/>
              </a:spcBef>
              <a:spcAft>
                <a:spcPct val="0"/>
              </a:spcAft>
              <a:buClrTx/>
              <a:buSzTx/>
              <a:buFontTx/>
              <a:buNone/>
              <a:tabLst/>
            </a:pPr>
            <a:endParaRPr lang="pt-PT" altLang="pt-PT" b="1" dirty="0">
              <a:latin typeface="Times New Roman" panose="02020603050405020304"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PT" altLang="pt-PT" b="1"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Estratégia oceano vermelho versus Estratégia oceano azul</a:t>
            </a:r>
            <a:endParaRPr kumimoji="0" lang="pt-PT" altLang="pt-PT"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748337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Peter </a:t>
            </a:r>
            <a:r>
              <a:rPr lang="pt-PT" sz="1800" dirty="0" err="1" smtClean="0">
                <a:latin typeface="Times New Roman" panose="02020603050405020304" pitchFamily="18" charset="0"/>
                <a:cs typeface="Times New Roman" panose="02020603050405020304" pitchFamily="18" charset="0"/>
              </a:rPr>
              <a:t>Drucker</a:t>
            </a:r>
            <a:r>
              <a:rPr lang="pt-PT" sz="1800" dirty="0" smtClean="0">
                <a:latin typeface="Times New Roman" panose="02020603050405020304" pitchFamily="18" charset="0"/>
                <a:cs typeface="Times New Roman" panose="02020603050405020304" pitchFamily="18" charset="0"/>
              </a:rPr>
              <a:t>, em seu livro "A administração em Tempos Turbulentos", faz as seguintes afirmações:</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r">
              <a:buNone/>
            </a:pPr>
            <a:r>
              <a:rPr lang="pt-PT" sz="1800" dirty="0" smtClean="0">
                <a:latin typeface="Times New Roman" panose="02020603050405020304" pitchFamily="18" charset="0"/>
                <a:cs typeface="Times New Roman" panose="02020603050405020304" pitchFamily="18" charset="0"/>
              </a:rPr>
              <a:t>"Em épocas turbulentas as empresas não podem pressupor que o amanhã será sempre uma extensão do presente. Pelo contrário, devem administrar visando mudanças que representem oportunidades e ameaças."</a:t>
            </a:r>
          </a:p>
          <a:p>
            <a:pPr marL="0" indent="0" algn="just">
              <a:buNone/>
            </a:pPr>
            <a:endParaRPr lang="pt-P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3920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buNone/>
            </a:pPr>
            <a:endParaRPr lang="pt-PT" sz="1800" b="1"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Jr., J. D., Gibson, J. L.,  </a:t>
            </a:r>
            <a:r>
              <a:rPr lang="en-US" sz="1800" dirty="0" err="1">
                <a:latin typeface="Times New Roman" panose="02020603050405020304" pitchFamily="18" charset="0"/>
                <a:cs typeface="Times New Roman" panose="02020603050405020304" pitchFamily="18" charset="0"/>
              </a:rPr>
              <a:t>Ivancevich</a:t>
            </a:r>
            <a:r>
              <a:rPr lang="en-US" sz="1800" dirty="0">
                <a:latin typeface="Times New Roman" panose="02020603050405020304" pitchFamily="18" charset="0"/>
                <a:cs typeface="Times New Roman" panose="02020603050405020304" pitchFamily="18" charset="0"/>
              </a:rPr>
              <a:t>, J. M. (2000). </a:t>
            </a:r>
            <a:r>
              <a:rPr lang="pt-PT" sz="1800" i="1" dirty="0">
                <a:latin typeface="Times New Roman" panose="02020603050405020304" pitchFamily="18" charset="0"/>
                <a:cs typeface="Times New Roman" panose="02020603050405020304" pitchFamily="18" charset="0"/>
              </a:rPr>
              <a:t>Administração Princípios de Gestão Empresarial.</a:t>
            </a:r>
            <a:r>
              <a:rPr lang="pt-PT" sz="1800" dirty="0">
                <a:latin typeface="Times New Roman" panose="02020603050405020304" pitchFamily="18" charset="0"/>
                <a:cs typeface="Times New Roman" panose="02020603050405020304" pitchFamily="18" charset="0"/>
              </a:rPr>
              <a:t> Amadora: </a:t>
            </a:r>
            <a:r>
              <a:rPr lang="pt-PT" sz="1800" dirty="0" err="1">
                <a:latin typeface="Times New Roman" panose="02020603050405020304" pitchFamily="18" charset="0"/>
                <a:cs typeface="Times New Roman" panose="02020603050405020304" pitchFamily="18" charset="0"/>
              </a:rPr>
              <a:t>McGRAW</a:t>
            </a:r>
            <a:r>
              <a:rPr lang="pt-PT" sz="1800" dirty="0">
                <a:latin typeface="Times New Roman" panose="02020603050405020304" pitchFamily="18" charset="0"/>
                <a:cs typeface="Times New Roman" panose="02020603050405020304" pitchFamily="18" charset="0"/>
              </a:rPr>
              <a:t>-HILL.</a:t>
            </a:r>
          </a:p>
          <a:p>
            <a:r>
              <a:rPr lang="pt-PT" sz="1800" dirty="0">
                <a:latin typeface="Times New Roman" panose="02020603050405020304" pitchFamily="18" charset="0"/>
                <a:cs typeface="Times New Roman" panose="02020603050405020304" pitchFamily="18" charset="0"/>
              </a:rPr>
              <a:t>Kim, W. C., &amp; </a:t>
            </a:r>
            <a:r>
              <a:rPr lang="pt-PT" sz="1800" dirty="0" err="1">
                <a:latin typeface="Times New Roman" panose="02020603050405020304" pitchFamily="18" charset="0"/>
                <a:cs typeface="Times New Roman" panose="02020603050405020304" pitchFamily="18" charset="0"/>
              </a:rPr>
              <a:t>Mauborgne</a:t>
            </a:r>
            <a:r>
              <a:rPr lang="pt-PT" sz="1800" dirty="0">
                <a:latin typeface="Times New Roman" panose="02020603050405020304" pitchFamily="18" charset="0"/>
                <a:cs typeface="Times New Roman" panose="02020603050405020304" pitchFamily="18" charset="0"/>
              </a:rPr>
              <a:t>, R. (2014). </a:t>
            </a:r>
            <a:r>
              <a:rPr lang="pt-PT" sz="1800" i="1" dirty="0">
                <a:latin typeface="Times New Roman" panose="02020603050405020304" pitchFamily="18" charset="0"/>
                <a:cs typeface="Times New Roman" panose="02020603050405020304" pitchFamily="18" charset="0"/>
              </a:rPr>
              <a:t>Estratégia Oceano Azul.</a:t>
            </a:r>
            <a:r>
              <a:rPr lang="pt-PT" sz="1800" dirty="0">
                <a:latin typeface="Times New Roman" panose="02020603050405020304" pitchFamily="18" charset="0"/>
                <a:cs typeface="Times New Roman" panose="02020603050405020304" pitchFamily="18" charset="0"/>
              </a:rPr>
              <a:t> Lisboa: Actual Editora.</a:t>
            </a:r>
          </a:p>
          <a:p>
            <a:r>
              <a:rPr lang="pt-PT" sz="1800" dirty="0" err="1">
                <a:latin typeface="Times New Roman" panose="02020603050405020304" pitchFamily="18" charset="0"/>
                <a:cs typeface="Times New Roman" panose="02020603050405020304" pitchFamily="18" charset="0"/>
              </a:rPr>
              <a:t>Maçães</a:t>
            </a:r>
            <a:r>
              <a:rPr lang="pt-PT" sz="1800" dirty="0">
                <a:latin typeface="Times New Roman" panose="02020603050405020304" pitchFamily="18" charset="0"/>
                <a:cs typeface="Times New Roman" panose="02020603050405020304" pitchFamily="18" charset="0"/>
              </a:rPr>
              <a:t>, M. A. (2014). </a:t>
            </a:r>
            <a:r>
              <a:rPr lang="pt-PT" sz="1800" i="1" dirty="0">
                <a:latin typeface="Times New Roman" panose="02020603050405020304" pitchFamily="18" charset="0"/>
                <a:cs typeface="Times New Roman" panose="02020603050405020304" pitchFamily="18" charset="0"/>
              </a:rPr>
              <a:t>Manual de Gestão Moderna.</a:t>
            </a:r>
            <a:r>
              <a:rPr lang="pt-PT" sz="1800" dirty="0">
                <a:latin typeface="Times New Roman" panose="02020603050405020304" pitchFamily="18" charset="0"/>
                <a:cs typeface="Times New Roman" panose="02020603050405020304" pitchFamily="18" charset="0"/>
              </a:rPr>
              <a:t> Coimbra: Actual.</a:t>
            </a:r>
          </a:p>
          <a:p>
            <a:r>
              <a:rPr lang="pt-PT" sz="1800" dirty="0">
                <a:latin typeface="Times New Roman" panose="02020603050405020304" pitchFamily="18" charset="0"/>
                <a:cs typeface="Times New Roman" panose="02020603050405020304" pitchFamily="18" charset="0"/>
              </a:rPr>
              <a:t>Teixeira, S. (2011). </a:t>
            </a:r>
            <a:r>
              <a:rPr lang="pt-PT" sz="1800" i="1" dirty="0">
                <a:latin typeface="Times New Roman" panose="02020603050405020304" pitchFamily="18" charset="0"/>
                <a:cs typeface="Times New Roman" panose="02020603050405020304" pitchFamily="18" charset="0"/>
              </a:rPr>
              <a:t>Gestão Estratégica.</a:t>
            </a:r>
            <a:r>
              <a:rPr lang="pt-PT" sz="1800" dirty="0">
                <a:latin typeface="Times New Roman" panose="02020603050405020304" pitchFamily="18" charset="0"/>
                <a:cs typeface="Times New Roman" panose="02020603050405020304" pitchFamily="18" charset="0"/>
              </a:rPr>
              <a:t> Lisboa: Escolar Editora.</a:t>
            </a:r>
          </a:p>
          <a:p>
            <a:r>
              <a:rPr lang="pt-PT" sz="1800" i="1" dirty="0">
                <a:latin typeface="Times New Roman" panose="02020603050405020304" pitchFamily="18" charset="0"/>
                <a:cs typeface="Times New Roman" panose="02020603050405020304" pitchFamily="18" charset="0"/>
              </a:rPr>
              <a:t>Textos de Apoio.</a:t>
            </a:r>
            <a:r>
              <a:rPr lang="pt-PT" sz="1800" dirty="0">
                <a:latin typeface="Times New Roman" panose="02020603050405020304" pitchFamily="18" charset="0"/>
                <a:cs typeface="Times New Roman" panose="02020603050405020304" pitchFamily="18" charset="0"/>
              </a:rPr>
              <a:t> (</a:t>
            </a:r>
            <a:r>
              <a:rPr lang="pt-PT" sz="1800" dirty="0" err="1">
                <a:latin typeface="Times New Roman" panose="02020603050405020304" pitchFamily="18" charset="0"/>
                <a:cs typeface="Times New Roman" panose="02020603050405020304" pitchFamily="18" charset="0"/>
              </a:rPr>
              <a:t>s.d</a:t>
            </a:r>
            <a:r>
              <a:rPr lang="pt-PT" sz="1800" dirty="0">
                <a:latin typeface="Times New Roman" panose="02020603050405020304" pitchFamily="18" charset="0"/>
                <a:cs typeface="Times New Roman" panose="02020603050405020304" pitchFamily="18" charset="0"/>
              </a:rPr>
              <a:t>.). Obtido de ISEG: http://www.iseg.utl.pt/aula/cad1505/Textos_Apoio/anexo2_grupos_estrategicos.pdf</a:t>
            </a:r>
          </a:p>
          <a:p>
            <a:endParaRPr lang="pt-PT" sz="1800" dirty="0">
              <a:latin typeface="Times New Roman" panose="02020603050405020304" pitchFamily="18" charset="0"/>
              <a:cs typeface="Times New Roman" panose="02020603050405020304" pitchFamily="18" charset="0"/>
            </a:endParaRPr>
          </a:p>
          <a:p>
            <a:endParaRPr lang="pt-PT" sz="1800" dirty="0">
              <a:latin typeface="Times New Roman" panose="02020603050405020304" pitchFamily="18" charset="0"/>
              <a:cs typeface="Times New Roman" panose="02020603050405020304" pitchFamily="18" charset="0"/>
            </a:endParaRPr>
          </a:p>
        </p:txBody>
      </p:sp>
      <p:sp>
        <p:nvSpPr>
          <p:cNvPr id="2" name="Título 1"/>
          <p:cNvSpPr>
            <a:spLocks noGrp="1"/>
          </p:cNvSpPr>
          <p:nvPr>
            <p:ph type="title"/>
          </p:nvPr>
        </p:nvSpPr>
        <p:spPr/>
        <p:txBody>
          <a:bodyPr/>
          <a:lstStyle/>
          <a:p>
            <a:r>
              <a:rPr lang="pt-PT" dirty="0" smtClean="0"/>
              <a:t>Bibliografia</a:t>
            </a:r>
            <a:endParaRPr lang="pt-PT" dirty="0"/>
          </a:p>
        </p:txBody>
      </p:sp>
    </p:spTree>
    <p:extLst>
      <p:ext uri="{BB962C8B-B14F-4D97-AF65-F5344CB8AC3E}">
        <p14:creationId xmlns:p14="http://schemas.microsoft.com/office/powerpoint/2010/main" val="2072741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Análise da cadeia de valor (</a:t>
            </a:r>
            <a:r>
              <a:rPr lang="pt-PT" sz="1800" b="1" i="1" dirty="0" err="1" smtClean="0">
                <a:latin typeface="Times New Roman" panose="02020603050405020304" pitchFamily="18" charset="0"/>
                <a:cs typeface="Times New Roman" panose="02020603050405020304" pitchFamily="18" charset="0"/>
              </a:rPr>
              <a:t>Value-chain</a:t>
            </a:r>
            <a:r>
              <a:rPr lang="pt-PT" sz="1800" b="1" i="1" dirty="0" smtClean="0">
                <a:latin typeface="Times New Roman" panose="02020603050405020304" pitchFamily="18" charset="0"/>
                <a:cs typeface="Times New Roman" panose="02020603050405020304" pitchFamily="18" charset="0"/>
              </a:rPr>
              <a:t> </a:t>
            </a:r>
            <a:r>
              <a:rPr lang="pt-PT" sz="1800" b="1" i="1" dirty="0" err="1" smtClean="0">
                <a:latin typeface="Times New Roman" panose="02020603050405020304" pitchFamily="18" charset="0"/>
                <a:cs typeface="Times New Roman" panose="02020603050405020304" pitchFamily="18" charset="0"/>
              </a:rPr>
              <a:t>analysis</a:t>
            </a:r>
            <a:r>
              <a:rPr lang="pt-PT" sz="1800" b="1" dirty="0" smtClean="0">
                <a:latin typeface="Times New Roman" panose="02020603050405020304" pitchFamily="18" charset="0"/>
                <a:cs typeface="Times New Roman" panose="02020603050405020304" pitchFamily="18" charset="0"/>
              </a:rPr>
              <a:t>)</a:t>
            </a:r>
          </a:p>
          <a:p>
            <a:pPr marL="0" indent="0" algn="just">
              <a:buNone/>
            </a:pPr>
            <a:endParaRPr lang="pt-PT" sz="1800"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Na maioria das indústrias, produzir e disponibilizar os produtos aos compradores implica construir relações com os parceiros a montante (</a:t>
            </a:r>
            <a:r>
              <a:rPr lang="pt-PT" sz="1800" i="1" dirty="0" err="1" smtClean="0">
                <a:latin typeface="Times New Roman" panose="02020603050405020304" pitchFamily="18" charset="0"/>
                <a:cs typeface="Times New Roman" panose="02020603050405020304" pitchFamily="18" charset="0"/>
              </a:rPr>
              <a:t>upstream</a:t>
            </a:r>
            <a:r>
              <a:rPr lang="pt-PT" sz="1800" dirty="0" smtClean="0">
                <a:latin typeface="Times New Roman" panose="02020603050405020304" pitchFamily="18" charset="0"/>
                <a:cs typeface="Times New Roman" panose="02020603050405020304" pitchFamily="18" charset="0"/>
              </a:rPr>
              <a:t>) e a jusante (</a:t>
            </a:r>
            <a:r>
              <a:rPr lang="pt-PT" sz="1800" i="1" dirty="0" err="1" smtClean="0">
                <a:latin typeface="Times New Roman" panose="02020603050405020304" pitchFamily="18" charset="0"/>
                <a:cs typeface="Times New Roman" panose="02020603050405020304" pitchFamily="18" charset="0"/>
              </a:rPr>
              <a:t>downstream</a:t>
            </a:r>
            <a:r>
              <a:rPr lang="pt-PT" sz="1800" dirty="0" smtClean="0">
                <a:latin typeface="Times New Roman" panose="02020603050405020304" pitchFamily="18" charset="0"/>
                <a:cs typeface="Times New Roman" panose="02020603050405020304" pitchFamily="18" charset="0"/>
              </a:rPr>
              <a:t>) da cadeia de valor. Os segmentos </a:t>
            </a:r>
            <a:r>
              <a:rPr lang="pt-PT" sz="1800" i="1" dirty="0" err="1" smtClean="0">
                <a:latin typeface="Times New Roman" panose="02020603050405020304" pitchFamily="18" charset="0"/>
                <a:cs typeface="Times New Roman" panose="02020603050405020304" pitchFamily="18" charset="0"/>
              </a:rPr>
              <a:t>upstream</a:t>
            </a:r>
            <a:r>
              <a:rPr lang="pt-PT" sz="1800" dirty="0" smtClean="0">
                <a:latin typeface="Times New Roman" panose="02020603050405020304" pitchFamily="18" charset="0"/>
                <a:cs typeface="Times New Roman" panose="02020603050405020304" pitchFamily="18" charset="0"/>
              </a:rPr>
              <a:t> referem-se às actividades a montante na indústria, como o fornecimento de matérias-primas, de componentes, partes ou outros elementos necessários para produzir um produto. Os segmentos </a:t>
            </a:r>
            <a:r>
              <a:rPr lang="pt-PT" sz="1800" i="1" dirty="0" err="1" smtClean="0">
                <a:latin typeface="Times New Roman" panose="02020603050405020304" pitchFamily="18" charset="0"/>
                <a:cs typeface="Times New Roman" panose="02020603050405020304" pitchFamily="18" charset="0"/>
              </a:rPr>
              <a:t>downstream</a:t>
            </a:r>
            <a:r>
              <a:rPr lang="pt-PT" sz="1800" dirty="0" smtClean="0">
                <a:latin typeface="Times New Roman" panose="02020603050405020304" pitchFamily="18" charset="0"/>
                <a:cs typeface="Times New Roman" panose="02020603050405020304" pitchFamily="18" charset="0"/>
              </a:rPr>
              <a:t> referem-se às actividades de marketing que fazem a ligação da empresa com o mercado e os seus clientes. </a:t>
            </a:r>
          </a:p>
          <a:p>
            <a:pPr marL="0" indent="0" algn="just">
              <a:buNone/>
            </a:pPr>
            <a:endParaRPr lang="pt-PT" sz="1800" dirty="0">
              <a:latin typeface="Times New Roman" panose="02020603050405020304" pitchFamily="18" charset="0"/>
              <a:cs typeface="Times New Roman" panose="02020603050405020304" pitchFamily="18" charset="0"/>
            </a:endParaRPr>
          </a:p>
          <a:p>
            <a:pPr marL="0" indent="0" algn="just">
              <a:buNone/>
            </a:pPr>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600" dirty="0" smtClean="0">
                <a:latin typeface="Times New Roman" panose="02020603050405020304" pitchFamily="18" charset="0"/>
                <a:cs typeface="Times New Roman" panose="02020603050405020304" pitchFamily="18" charset="0"/>
              </a:rPr>
              <a:t>Análise Ambiental Interna</a:t>
            </a:r>
            <a:endParaRPr lang="pt-P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370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611560" y="1556792"/>
            <a:ext cx="7745505" cy="3877815"/>
          </a:xfrm>
        </p:spPr>
        <p:txBody>
          <a:bodyPr>
            <a:normAutofit/>
          </a:bodyPr>
          <a:lstStyle/>
          <a:p>
            <a:pPr marL="0" indent="0" algn="ctr">
              <a:buNone/>
            </a:pPr>
            <a:r>
              <a:rPr lang="pt-PT" sz="1800" b="1" dirty="0" smtClean="0">
                <a:latin typeface="Times New Roman" panose="02020603050405020304" pitchFamily="18" charset="0"/>
                <a:cs typeface="Times New Roman" panose="02020603050405020304" pitchFamily="18" charset="0"/>
              </a:rPr>
              <a:t>Actividades da Cadeia de Valor</a:t>
            </a:r>
          </a:p>
          <a:p>
            <a:pPr marL="0" indent="0" algn="just">
              <a:buNone/>
            </a:pPr>
            <a:endParaRPr lang="pt-PT" sz="1800" b="1" dirty="0" smtClean="0">
              <a:latin typeface="Times New Roman" panose="02020603050405020304" pitchFamily="18" charset="0"/>
              <a:cs typeface="Times New Roman" panose="02020603050405020304" pitchFamily="18" charset="0"/>
            </a:endParaRPr>
          </a:p>
          <a:p>
            <a:pPr marL="0" indent="0" algn="just">
              <a:buNone/>
            </a:pPr>
            <a:r>
              <a:rPr lang="pt-PT" sz="1800" dirty="0" smtClean="0">
                <a:latin typeface="Times New Roman" panose="02020603050405020304" pitchFamily="18" charset="0"/>
                <a:cs typeface="Times New Roman" panose="02020603050405020304" pitchFamily="18" charset="0"/>
              </a:rPr>
              <a:t>Cada </a:t>
            </a:r>
            <a:r>
              <a:rPr lang="pt-PT" sz="1800" dirty="0">
                <a:latin typeface="Times New Roman" panose="02020603050405020304" pitchFamily="18" charset="0"/>
                <a:cs typeface="Times New Roman" panose="02020603050405020304" pitchFamily="18" charset="0"/>
              </a:rPr>
              <a:t>empresa tem a sua própria cadeia de valor. Para identificar as </a:t>
            </a:r>
            <a:r>
              <a:rPr lang="pt-PT" sz="1800" dirty="0" smtClean="0">
                <a:latin typeface="Times New Roman" panose="02020603050405020304" pitchFamily="18" charset="0"/>
                <a:cs typeface="Times New Roman" panose="02020603050405020304" pitchFamily="18" charset="0"/>
              </a:rPr>
              <a:t>actividades </a:t>
            </a:r>
            <a:r>
              <a:rPr lang="pt-PT" sz="1800" dirty="0">
                <a:latin typeface="Times New Roman" panose="02020603050405020304" pitchFamily="18" charset="0"/>
                <a:cs typeface="Times New Roman" panose="02020603050405020304" pitchFamily="18" charset="0"/>
              </a:rPr>
              <a:t>da cadeia de valor, </a:t>
            </a:r>
            <a:r>
              <a:rPr lang="pt-PT" sz="1800" dirty="0" err="1">
                <a:latin typeface="Times New Roman" panose="02020603050405020304" pitchFamily="18" charset="0"/>
                <a:cs typeface="Times New Roman" panose="02020603050405020304" pitchFamily="18" charset="0"/>
              </a:rPr>
              <a:t>Porter</a:t>
            </a:r>
            <a:r>
              <a:rPr lang="pt-PT" sz="1800" dirty="0">
                <a:latin typeface="Times New Roman" panose="02020603050405020304" pitchFamily="18" charset="0"/>
                <a:cs typeface="Times New Roman" panose="02020603050405020304" pitchFamily="18" charset="0"/>
              </a:rPr>
              <a:t> separa as </a:t>
            </a:r>
            <a:r>
              <a:rPr lang="pt-PT" sz="1800" dirty="0" smtClean="0">
                <a:latin typeface="Times New Roman" panose="02020603050405020304" pitchFamily="18" charset="0"/>
                <a:cs typeface="Times New Roman" panose="02020603050405020304" pitchFamily="18" charset="0"/>
              </a:rPr>
              <a:t>actividades </a:t>
            </a:r>
            <a:r>
              <a:rPr lang="pt-PT" sz="1800" dirty="0">
                <a:latin typeface="Times New Roman" panose="02020603050405020304" pitchFamily="18" charset="0"/>
                <a:cs typeface="Times New Roman" panose="02020603050405020304" pitchFamily="18" charset="0"/>
              </a:rPr>
              <a:t>principiais ou primárias, que começam com a logística de entrada (movimentação de matérias-primas e armazenagem), passa pelo processo produtivo em que o produto é </a:t>
            </a:r>
            <a:r>
              <a:rPr lang="pt-PT" sz="1800" dirty="0" smtClean="0">
                <a:latin typeface="Times New Roman" panose="02020603050405020304" pitchFamily="18" charset="0"/>
                <a:cs typeface="Times New Roman" panose="02020603050405020304" pitchFamily="18" charset="0"/>
              </a:rPr>
              <a:t>manufacturado </a:t>
            </a:r>
            <a:r>
              <a:rPr lang="pt-PT" sz="1800" dirty="0">
                <a:latin typeface="Times New Roman" panose="02020603050405020304" pitchFamily="18" charset="0"/>
                <a:cs typeface="Times New Roman" panose="02020603050405020304" pitchFamily="18" charset="0"/>
              </a:rPr>
              <a:t>e continua pela logística de saída (armazenagem e distribuição) até as </a:t>
            </a:r>
            <a:r>
              <a:rPr lang="pt-PT" sz="1800" dirty="0" smtClean="0">
                <a:latin typeface="Times New Roman" panose="02020603050405020304" pitchFamily="18" charset="0"/>
                <a:cs typeface="Times New Roman" panose="02020603050405020304" pitchFamily="18" charset="0"/>
              </a:rPr>
              <a:t>actividades </a:t>
            </a:r>
            <a:r>
              <a:rPr lang="pt-PT" sz="1800" dirty="0">
                <a:latin typeface="Times New Roman" panose="02020603050405020304" pitchFamily="18" charset="0"/>
                <a:cs typeface="Times New Roman" panose="02020603050405020304" pitchFamily="18" charset="0"/>
              </a:rPr>
              <a:t>de marketing e serviço pós-venda, das </a:t>
            </a:r>
            <a:r>
              <a:rPr lang="pt-PT" sz="1800" dirty="0" smtClean="0">
                <a:latin typeface="Times New Roman" panose="02020603050405020304" pitchFamily="18" charset="0"/>
                <a:cs typeface="Times New Roman" panose="02020603050405020304" pitchFamily="18" charset="0"/>
              </a:rPr>
              <a:t>actividades </a:t>
            </a:r>
            <a:r>
              <a:rPr lang="pt-PT" sz="1800" dirty="0">
                <a:latin typeface="Times New Roman" panose="02020603050405020304" pitchFamily="18" charset="0"/>
                <a:cs typeface="Times New Roman" panose="02020603050405020304" pitchFamily="18" charset="0"/>
              </a:rPr>
              <a:t>de suporte ou de apoio. </a:t>
            </a:r>
            <a:r>
              <a:rPr lang="pt-PT" sz="1800" dirty="0" smtClean="0">
                <a:latin typeface="Times New Roman" panose="02020603050405020304" pitchFamily="18" charset="0"/>
                <a:cs typeface="Times New Roman" panose="02020603050405020304" pitchFamily="18" charset="0"/>
              </a:rPr>
              <a:t>Actividades </a:t>
            </a:r>
            <a:r>
              <a:rPr lang="pt-PT" sz="1800" dirty="0">
                <a:latin typeface="Times New Roman" panose="02020603050405020304" pitchFamily="18" charset="0"/>
                <a:cs typeface="Times New Roman" panose="02020603050405020304" pitchFamily="18" charset="0"/>
              </a:rPr>
              <a:t>se suporte ou apoio, como as compras de matérias-primas, máquinas e abastecimento (</a:t>
            </a:r>
            <a:r>
              <a:rPr lang="pt-PT" sz="1800" i="1" dirty="0" err="1">
                <a:latin typeface="Times New Roman" panose="02020603050405020304" pitchFamily="18" charset="0"/>
                <a:cs typeface="Times New Roman" panose="02020603050405020304" pitchFamily="18" charset="0"/>
              </a:rPr>
              <a:t>procurement</a:t>
            </a:r>
            <a:r>
              <a:rPr lang="pt-PT" sz="1800" dirty="0">
                <a:latin typeface="Times New Roman" panose="02020603050405020304" pitchFamily="18" charset="0"/>
                <a:cs typeface="Times New Roman" panose="02020603050405020304" pitchFamily="18" charset="0"/>
              </a:rPr>
              <a:t>), investigação e desenvolvimento tecnológico (I&amp;D), gestão de recursos humanos e </a:t>
            </a:r>
            <a:r>
              <a:rPr lang="pt-PT" sz="1800" dirty="0" smtClean="0">
                <a:latin typeface="Times New Roman" panose="02020603050405020304" pitchFamily="18" charset="0"/>
                <a:cs typeface="Times New Roman" panose="02020603050405020304" pitchFamily="18" charset="0"/>
              </a:rPr>
              <a:t>infra-estruturas </a:t>
            </a:r>
            <a:r>
              <a:rPr lang="pt-PT" sz="1800" dirty="0">
                <a:latin typeface="Times New Roman" panose="02020603050405020304" pitchFamily="18" charset="0"/>
                <a:cs typeface="Times New Roman" panose="02020603050405020304" pitchFamily="18" charset="0"/>
              </a:rPr>
              <a:t>(contabilidade, finanças, planeamento estratégico) garantem que as </a:t>
            </a:r>
            <a:r>
              <a:rPr lang="pt-PT" sz="1800" dirty="0" smtClean="0">
                <a:latin typeface="Times New Roman" panose="02020603050405020304" pitchFamily="18" charset="0"/>
                <a:cs typeface="Times New Roman" panose="02020603050405020304" pitchFamily="18" charset="0"/>
              </a:rPr>
              <a:t>actividades </a:t>
            </a:r>
            <a:r>
              <a:rPr lang="pt-PT" sz="1800" dirty="0">
                <a:latin typeface="Times New Roman" panose="02020603050405020304" pitchFamily="18" charset="0"/>
                <a:cs typeface="Times New Roman" panose="02020603050405020304" pitchFamily="18" charset="0"/>
              </a:rPr>
              <a:t>primárias da cadeia de valor sejam executadas de forma eficaz e eficiente. </a:t>
            </a:r>
          </a:p>
          <a:p>
            <a:pPr algn="just"/>
            <a:endParaRPr lang="pt-PT" sz="1800"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p:txBody>
          <a:bodyPr>
            <a:normAutofit/>
          </a:bodyPr>
          <a:lstStyle/>
          <a:p>
            <a:r>
              <a:rPr lang="pt-PT" sz="3600" dirty="0" smtClean="0">
                <a:latin typeface="Times New Roman" panose="02020603050405020304" pitchFamily="18" charset="0"/>
                <a:cs typeface="Times New Roman" panose="02020603050405020304" pitchFamily="18" charset="0"/>
              </a:rPr>
              <a:t>Análise Ambiental Interna</a:t>
            </a:r>
            <a:endParaRPr lang="pt-P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5035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549774">
            <a:off x="248676" y="2765586"/>
            <a:ext cx="6121916" cy="3541662"/>
          </a:xfrm>
          <a:prstGeom prst="rect">
            <a:avLst/>
          </a:prstGeom>
        </p:spPr>
      </p:pic>
      <p:sp>
        <p:nvSpPr>
          <p:cNvPr id="3" name="Marcador de Posição de Conteúdo 2"/>
          <p:cNvSpPr>
            <a:spLocks noGrp="1"/>
          </p:cNvSpPr>
          <p:nvPr>
            <p:ph idx="1"/>
          </p:nvPr>
        </p:nvSpPr>
        <p:spPr>
          <a:xfrm>
            <a:off x="457200" y="1196752"/>
            <a:ext cx="8229600" cy="6120680"/>
          </a:xfrm>
        </p:spPr>
        <p:txBody>
          <a:bodyPr>
            <a:normAutofit/>
          </a:bodyPr>
          <a:lstStyle/>
          <a:p>
            <a:pPr marL="0" indent="0" algn="just">
              <a:buNone/>
            </a:pPr>
            <a:r>
              <a:rPr lang="pt-PT" sz="1800" b="1" dirty="0" smtClean="0">
                <a:latin typeface="Times New Roman" panose="02020603050405020304" pitchFamily="18" charset="0"/>
                <a:cs typeface="Times New Roman" panose="02020603050405020304" pitchFamily="18" charset="0"/>
              </a:rPr>
              <a:t>Actividades da Cadeia de Valor</a:t>
            </a:r>
          </a:p>
          <a:p>
            <a:pPr marL="0" indent="0" algn="just">
              <a:buNone/>
            </a:pPr>
            <a:r>
              <a:rPr lang="pt-PT" sz="1800" dirty="0" smtClean="0">
                <a:latin typeface="Times New Roman" panose="02020603050405020304" pitchFamily="18" charset="0"/>
                <a:cs typeface="Times New Roman" panose="02020603050405020304" pitchFamily="18" charset="0"/>
              </a:rPr>
              <a:t>As actividades </a:t>
            </a:r>
            <a:r>
              <a:rPr lang="pt-PT" sz="1800" dirty="0">
                <a:latin typeface="Times New Roman" panose="02020603050405020304" pitchFamily="18" charset="0"/>
                <a:cs typeface="Times New Roman" panose="02020603050405020304" pitchFamily="18" charset="0"/>
              </a:rPr>
              <a:t>primárias intervém </a:t>
            </a:r>
            <a:r>
              <a:rPr lang="pt-PT" sz="1800" dirty="0" smtClean="0">
                <a:latin typeface="Times New Roman" panose="02020603050405020304" pitchFamily="18" charset="0"/>
                <a:cs typeface="Times New Roman" panose="02020603050405020304" pitchFamily="18" charset="0"/>
              </a:rPr>
              <a:t>directamente </a:t>
            </a:r>
            <a:r>
              <a:rPr lang="pt-PT" sz="1800" dirty="0">
                <a:latin typeface="Times New Roman" panose="02020603050405020304" pitchFamily="18" charset="0"/>
                <a:cs typeface="Times New Roman" panose="02020603050405020304" pitchFamily="18" charset="0"/>
              </a:rPr>
              <a:t>no processo de construção de valor da empresa. Estão associados aos processos de fabricação do produto ou serviço e à comercialização do </a:t>
            </a:r>
            <a:r>
              <a:rPr lang="pt-PT" sz="1800" dirty="0" smtClean="0">
                <a:latin typeface="Times New Roman" panose="02020603050405020304" pitchFamily="18" charset="0"/>
                <a:cs typeface="Times New Roman" panose="02020603050405020304" pitchFamily="18" charset="0"/>
              </a:rPr>
              <a:t>mesmo</a:t>
            </a:r>
            <a:r>
              <a:rPr lang="pt-PT" sz="1800" dirty="0">
                <a:latin typeface="Times New Roman" panose="02020603050405020304" pitchFamily="18" charset="0"/>
                <a:cs typeface="Times New Roman" panose="02020603050405020304" pitchFamily="18" charset="0"/>
              </a:rPr>
              <a:t>, incluído a venda e o serviço pós-venda </a:t>
            </a:r>
            <a:endParaRPr lang="pt-PT" sz="1800" dirty="0" smtClean="0">
              <a:latin typeface="Times New Roman" panose="02020603050405020304" pitchFamily="18" charset="0"/>
              <a:cs typeface="Times New Roman" panose="02020603050405020304" pitchFamily="18" charset="0"/>
            </a:endParaRPr>
          </a:p>
          <a:p>
            <a:pPr algn="just"/>
            <a:endParaRPr lang="pt-PT" sz="18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title"/>
          </p:nvPr>
        </p:nvSpPr>
        <p:spPr>
          <a:xfrm>
            <a:off x="395536" y="0"/>
            <a:ext cx="8229600" cy="1143000"/>
          </a:xfrm>
        </p:spPr>
        <p:txBody>
          <a:bodyPr>
            <a:normAutofit/>
          </a:bodyPr>
          <a:lstStyle/>
          <a:p>
            <a:r>
              <a:rPr lang="pt-PT" sz="3600" dirty="0" smtClean="0">
                <a:latin typeface="Times New Roman" panose="02020603050405020304" pitchFamily="18" charset="0"/>
                <a:cs typeface="Times New Roman" panose="02020603050405020304" pitchFamily="18" charset="0"/>
              </a:rPr>
              <a:t>Análise Ambiental Interna</a:t>
            </a:r>
            <a:endParaRPr lang="pt-PT" sz="3600" dirty="0">
              <a:latin typeface="Times New Roman" panose="02020603050405020304" pitchFamily="18" charset="0"/>
              <a:cs typeface="Times New Roman" panose="02020603050405020304" pitchFamily="18" charset="0"/>
            </a:endParaRPr>
          </a:p>
        </p:txBody>
      </p:sp>
      <p:sp>
        <p:nvSpPr>
          <p:cNvPr id="5" name="Oval 4"/>
          <p:cNvSpPr/>
          <p:nvPr/>
        </p:nvSpPr>
        <p:spPr>
          <a:xfrm>
            <a:off x="6335489" y="2420888"/>
            <a:ext cx="2517301"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Cadeia de Valor de </a:t>
            </a:r>
            <a:r>
              <a:rPr lang="pt-PT" dirty="0" err="1" smtClean="0"/>
              <a:t>Porter</a:t>
            </a:r>
            <a:endParaRPr lang="pt-PT" dirty="0"/>
          </a:p>
        </p:txBody>
      </p:sp>
    </p:spTree>
    <p:extLst>
      <p:ext uri="{BB962C8B-B14F-4D97-AF65-F5344CB8AC3E}">
        <p14:creationId xmlns:p14="http://schemas.microsoft.com/office/powerpoint/2010/main" val="11751192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a">
  <a:themeElements>
    <a:clrScheme name="Capa">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p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1710</TotalTime>
  <Words>6676</Words>
  <Application>Microsoft Office PowerPoint</Application>
  <PresentationFormat>Apresentação no Ecrã (4:3)</PresentationFormat>
  <Paragraphs>512</Paragraphs>
  <Slides>66</Slides>
  <Notes>0</Notes>
  <HiddenSlides>0</HiddenSlides>
  <MMClips>0</MMClips>
  <ScaleCrop>false</ScaleCrop>
  <HeadingPairs>
    <vt:vector size="4" baseType="variant">
      <vt:variant>
        <vt:lpstr>Tema</vt:lpstr>
      </vt:variant>
      <vt:variant>
        <vt:i4>1</vt:i4>
      </vt:variant>
      <vt:variant>
        <vt:lpstr>Títulos dos diapositivos</vt:lpstr>
      </vt:variant>
      <vt:variant>
        <vt:i4>66</vt:i4>
      </vt:variant>
    </vt:vector>
  </HeadingPairs>
  <TitlesOfParts>
    <vt:vector size="67" baseType="lpstr">
      <vt:lpstr>Capa</vt:lpstr>
      <vt:lpstr>Apresentação do PowerPoint</vt:lpstr>
      <vt:lpstr>Dificuldades no Estudo do tema</vt:lpstr>
      <vt:lpstr>Temas a abordar:</vt:lpstr>
      <vt:lpstr>Análise Ambiental Interna</vt:lpstr>
      <vt:lpstr>Análise Ambiental Interna</vt:lpstr>
      <vt:lpstr>Análise Ambiental Interna</vt:lpstr>
      <vt:lpstr>Análise Ambiental Interna</vt:lpstr>
      <vt:lpstr>Análise Ambiental Interna</vt:lpstr>
      <vt:lpstr>Análise Ambiental Interna</vt:lpstr>
      <vt:lpstr>Análise Ambiental Interna</vt:lpstr>
      <vt:lpstr>Análise Ambiental Interna</vt:lpstr>
      <vt:lpstr>Análise Ambiental Interna</vt:lpstr>
      <vt:lpstr>Análise Ambiental Interna</vt:lpstr>
      <vt:lpstr>Análise Ambiental Interna</vt:lpstr>
      <vt:lpstr> Síntese</vt:lpstr>
      <vt:lpstr>Análise Ambiental Interna Síntese</vt:lpstr>
      <vt:lpstr>Ambientes Externos </vt:lpstr>
      <vt:lpstr>Ambientes Externos </vt:lpstr>
      <vt:lpstr>Ambientes Externos </vt:lpstr>
      <vt:lpstr>Ambientes Externos </vt:lpstr>
      <vt:lpstr>Ambientes Externos </vt:lpstr>
      <vt:lpstr>Ambientes Externos </vt:lpstr>
      <vt:lpstr>Ambientes Externos </vt:lpstr>
      <vt:lpstr>Ambientes Externos </vt:lpstr>
      <vt:lpstr>Ambientes Externos </vt:lpstr>
      <vt:lpstr>Ambientes Externos </vt:lpstr>
      <vt:lpstr>Ambientes Externos </vt:lpstr>
      <vt:lpstr>Ambientes Externos </vt:lpstr>
      <vt:lpstr>Ambientes Externos - Industrial </vt:lpstr>
      <vt:lpstr>Ambientes Externos - Industrial </vt:lpstr>
      <vt:lpstr>Ambientes Externos - Industrial </vt:lpstr>
      <vt:lpstr>Ambientes Externos - Industrial </vt:lpstr>
      <vt:lpstr>Ambientes Externos - Industrial </vt:lpstr>
      <vt:lpstr>Ambientes Externos - Industrial </vt:lpstr>
      <vt:lpstr>Ambientes Externos - Estratégico </vt:lpstr>
      <vt:lpstr>Ambientes Externos - Estratégico </vt:lpstr>
      <vt:lpstr>Ambientes Externos - Estratégico </vt:lpstr>
      <vt:lpstr>Ambientes Externos - Estratégico </vt:lpstr>
      <vt:lpstr>Ambientes Externos - Estratégico </vt:lpstr>
      <vt:lpstr>Ambientes Externos - Estratégico </vt:lpstr>
      <vt:lpstr>Ambientes Externos - Estratégico </vt:lpstr>
      <vt:lpstr>Ambientes Externos - Organizacional </vt:lpstr>
      <vt:lpstr>Ambientes Externos - Organizacional </vt:lpstr>
      <vt:lpstr>Ambientes Externos - Organizacional </vt:lpstr>
      <vt:lpstr>Ciclo de vida da indústria</vt:lpstr>
      <vt:lpstr>Ciclo de vida da indústria</vt:lpstr>
      <vt:lpstr>Ciclo de vida da indústria</vt:lpstr>
      <vt:lpstr>Ciclo de vida da indústria</vt:lpstr>
      <vt:lpstr>Ciclo de vida da indústria</vt:lpstr>
      <vt:lpstr>Ciclo de vida da indústria</vt:lpstr>
      <vt:lpstr>Grupos Estratégicos</vt:lpstr>
      <vt:lpstr>Grupos Estratégicos</vt:lpstr>
      <vt:lpstr>Grupos Estratégicos</vt:lpstr>
      <vt:lpstr>Grupos Estratégicos</vt:lpstr>
      <vt:lpstr>Acções e Respostas Competitivas  </vt:lpstr>
      <vt:lpstr>Acções e Respostas Competitivas  </vt:lpstr>
      <vt:lpstr>Acções e Respostas Competitivas  </vt:lpstr>
      <vt:lpstr>Acções e Respostas Competitivas  </vt:lpstr>
      <vt:lpstr>Acções e Respostas Competitivas  </vt:lpstr>
      <vt:lpstr>Novos Paradigmas de Análise de Mercado </vt:lpstr>
      <vt:lpstr>Novos Paradigmas de Análise de Mercado </vt:lpstr>
      <vt:lpstr>Novos Paradigmas de Análise de Mercado </vt:lpstr>
      <vt:lpstr>Novos Paradigmas de Análise de Mercado </vt:lpstr>
      <vt:lpstr>Novos Paradigmas de Análise de Mercado </vt:lpstr>
      <vt:lpstr>Apresentação do PowerPoint</vt:lpstr>
      <vt:lpstr>Bibliografia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Rini</dc:creator>
  <cp:lastModifiedBy>Rini</cp:lastModifiedBy>
  <cp:revision>54</cp:revision>
  <dcterms:created xsi:type="dcterms:W3CDTF">2015-03-23T22:29:07Z</dcterms:created>
  <dcterms:modified xsi:type="dcterms:W3CDTF">2015-04-15T06:54:19Z</dcterms:modified>
</cp:coreProperties>
</file>